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7" r:id="rId2"/>
    <p:sldId id="336" r:id="rId3"/>
    <p:sldId id="319" r:id="rId4"/>
    <p:sldId id="334" r:id="rId5"/>
    <p:sldId id="347" r:id="rId6"/>
    <p:sldId id="333" r:id="rId7"/>
    <p:sldId id="278" r:id="rId8"/>
  </p:sldIdLst>
  <p:sldSz cx="20104100" cy="11309350"/>
  <p:notesSz cx="20104100" cy="1130935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Myriad Pro" panose="020B050303040302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DIN Pro Cond Black" panose="020B0A06020101010102" pitchFamily="34" charset="-52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B1E"/>
    <a:srgbClr val="393185"/>
    <a:srgbClr val="000099"/>
    <a:srgbClr val="3399FF"/>
    <a:srgbClr val="0000FA"/>
    <a:srgbClr val="3333FF"/>
    <a:srgbClr val="8585FF"/>
    <a:srgbClr val="A7A7FF"/>
    <a:srgbClr val="25395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209" autoAdjust="0"/>
  </p:normalViewPr>
  <p:slideViewPr>
    <p:cSldViewPr>
      <p:cViewPr varScale="1">
        <p:scale>
          <a:sx n="51" d="100"/>
          <a:sy n="51" d="100"/>
        </p:scale>
        <p:origin x="562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1C75-325C-417E-B189-9B57D504D00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614CA-34EF-4D70-BBB4-A62FA6E78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0608" y="2226934"/>
            <a:ext cx="16802882" cy="823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1774" cy="1130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4905" y="450505"/>
            <a:ext cx="2244725" cy="10241280"/>
          </a:xfrm>
          <a:custGeom>
            <a:avLst/>
            <a:gdLst/>
            <a:ahLst/>
            <a:cxnLst/>
            <a:rect l="l" t="t" r="r" b="b"/>
            <a:pathLst>
              <a:path w="2244725" h="10241280">
                <a:moveTo>
                  <a:pt x="949807" y="474916"/>
                </a:moveTo>
                <a:lnTo>
                  <a:pt x="949071" y="460349"/>
                </a:lnTo>
                <a:lnTo>
                  <a:pt x="948537" y="449757"/>
                </a:lnTo>
                <a:lnTo>
                  <a:pt x="947356" y="426364"/>
                </a:lnTo>
                <a:lnTo>
                  <a:pt x="940155" y="379209"/>
                </a:lnTo>
                <a:lnTo>
                  <a:pt x="928446" y="333705"/>
                </a:lnTo>
                <a:lnTo>
                  <a:pt x="912482" y="290068"/>
                </a:lnTo>
                <a:lnTo>
                  <a:pt x="892479" y="248564"/>
                </a:lnTo>
                <a:lnTo>
                  <a:pt x="868692" y="209397"/>
                </a:lnTo>
                <a:lnTo>
                  <a:pt x="841349" y="172847"/>
                </a:lnTo>
                <a:lnTo>
                  <a:pt x="821055" y="150520"/>
                </a:lnTo>
                <a:lnTo>
                  <a:pt x="810691" y="139115"/>
                </a:lnTo>
                <a:lnTo>
                  <a:pt x="776960" y="108458"/>
                </a:lnTo>
                <a:lnTo>
                  <a:pt x="740410" y="81114"/>
                </a:lnTo>
                <a:lnTo>
                  <a:pt x="709256" y="62191"/>
                </a:lnTo>
                <a:lnTo>
                  <a:pt x="709256" y="787450"/>
                </a:lnTo>
                <a:lnTo>
                  <a:pt x="284873" y="787450"/>
                </a:lnTo>
                <a:lnTo>
                  <a:pt x="304533" y="749173"/>
                </a:lnTo>
                <a:lnTo>
                  <a:pt x="304533" y="214007"/>
                </a:lnTo>
                <a:lnTo>
                  <a:pt x="391388" y="214007"/>
                </a:lnTo>
                <a:lnTo>
                  <a:pt x="391388" y="748576"/>
                </a:lnTo>
                <a:lnTo>
                  <a:pt x="452767" y="748576"/>
                </a:lnTo>
                <a:lnTo>
                  <a:pt x="452767" y="539788"/>
                </a:lnTo>
                <a:lnTo>
                  <a:pt x="532930" y="539788"/>
                </a:lnTo>
                <a:lnTo>
                  <a:pt x="532930" y="748347"/>
                </a:lnTo>
                <a:lnTo>
                  <a:pt x="602399" y="748347"/>
                </a:lnTo>
                <a:lnTo>
                  <a:pt x="602399" y="653326"/>
                </a:lnTo>
                <a:lnTo>
                  <a:pt x="600913" y="606856"/>
                </a:lnTo>
                <a:lnTo>
                  <a:pt x="592797" y="557695"/>
                </a:lnTo>
                <a:lnTo>
                  <a:pt x="584923" y="539788"/>
                </a:lnTo>
                <a:lnTo>
                  <a:pt x="572528" y="511568"/>
                </a:lnTo>
                <a:lnTo>
                  <a:pt x="534581" y="474230"/>
                </a:lnTo>
                <a:lnTo>
                  <a:pt x="572338" y="460349"/>
                </a:lnTo>
                <a:lnTo>
                  <a:pt x="614540" y="483222"/>
                </a:lnTo>
                <a:lnTo>
                  <a:pt x="647369" y="516242"/>
                </a:lnTo>
                <a:lnTo>
                  <a:pt x="670826" y="558292"/>
                </a:lnTo>
                <a:lnTo>
                  <a:pt x="684898" y="608317"/>
                </a:lnTo>
                <a:lnTo>
                  <a:pt x="689584" y="665200"/>
                </a:lnTo>
                <a:lnTo>
                  <a:pt x="689584" y="749173"/>
                </a:lnTo>
                <a:lnTo>
                  <a:pt x="709256" y="787450"/>
                </a:lnTo>
                <a:lnTo>
                  <a:pt x="709256" y="62191"/>
                </a:lnTo>
                <a:lnTo>
                  <a:pt x="701255" y="57327"/>
                </a:lnTo>
                <a:lnTo>
                  <a:pt x="659739" y="37325"/>
                </a:lnTo>
                <a:lnTo>
                  <a:pt x="649135" y="33451"/>
                </a:lnTo>
                <a:lnTo>
                  <a:pt x="649135" y="296392"/>
                </a:lnTo>
                <a:lnTo>
                  <a:pt x="647268" y="320179"/>
                </a:lnTo>
                <a:lnTo>
                  <a:pt x="631063" y="366776"/>
                </a:lnTo>
                <a:lnTo>
                  <a:pt x="600163" y="405053"/>
                </a:lnTo>
                <a:lnTo>
                  <a:pt x="548005" y="437375"/>
                </a:lnTo>
                <a:lnTo>
                  <a:pt x="508558" y="446570"/>
                </a:lnTo>
                <a:lnTo>
                  <a:pt x="456031" y="449757"/>
                </a:lnTo>
                <a:lnTo>
                  <a:pt x="436791" y="449186"/>
                </a:lnTo>
                <a:lnTo>
                  <a:pt x="422783" y="448043"/>
                </a:lnTo>
                <a:lnTo>
                  <a:pt x="422783" y="416077"/>
                </a:lnTo>
                <a:lnTo>
                  <a:pt x="428396" y="416737"/>
                </a:lnTo>
                <a:lnTo>
                  <a:pt x="435229" y="417322"/>
                </a:lnTo>
                <a:lnTo>
                  <a:pt x="443318" y="417715"/>
                </a:lnTo>
                <a:lnTo>
                  <a:pt x="452704" y="417868"/>
                </a:lnTo>
                <a:lnTo>
                  <a:pt x="467131" y="416077"/>
                </a:lnTo>
                <a:lnTo>
                  <a:pt x="504685" y="405015"/>
                </a:lnTo>
                <a:lnTo>
                  <a:pt x="539394" y="375767"/>
                </a:lnTo>
                <a:lnTo>
                  <a:pt x="558927" y="340804"/>
                </a:lnTo>
                <a:lnTo>
                  <a:pt x="564235" y="308711"/>
                </a:lnTo>
                <a:lnTo>
                  <a:pt x="452767" y="308711"/>
                </a:lnTo>
                <a:lnTo>
                  <a:pt x="452767" y="277291"/>
                </a:lnTo>
                <a:lnTo>
                  <a:pt x="563245" y="277291"/>
                </a:lnTo>
                <a:lnTo>
                  <a:pt x="560146" y="262242"/>
                </a:lnTo>
                <a:lnTo>
                  <a:pt x="555040" y="248564"/>
                </a:lnTo>
                <a:lnTo>
                  <a:pt x="548068" y="236004"/>
                </a:lnTo>
                <a:lnTo>
                  <a:pt x="539165" y="223939"/>
                </a:lnTo>
                <a:lnTo>
                  <a:pt x="528383" y="214007"/>
                </a:lnTo>
                <a:lnTo>
                  <a:pt x="518553" y="204939"/>
                </a:lnTo>
                <a:lnTo>
                  <a:pt x="496150" y="193814"/>
                </a:lnTo>
                <a:lnTo>
                  <a:pt x="474065" y="188569"/>
                </a:lnTo>
                <a:lnTo>
                  <a:pt x="454444" y="187261"/>
                </a:lnTo>
                <a:lnTo>
                  <a:pt x="295275" y="187223"/>
                </a:lnTo>
                <a:lnTo>
                  <a:pt x="276504" y="150520"/>
                </a:lnTo>
                <a:lnTo>
                  <a:pt x="439445" y="150520"/>
                </a:lnTo>
                <a:lnTo>
                  <a:pt x="441680" y="150533"/>
                </a:lnTo>
                <a:lnTo>
                  <a:pt x="442709" y="150571"/>
                </a:lnTo>
                <a:lnTo>
                  <a:pt x="475424" y="150571"/>
                </a:lnTo>
                <a:lnTo>
                  <a:pt x="517461" y="152717"/>
                </a:lnTo>
                <a:lnTo>
                  <a:pt x="574713" y="170129"/>
                </a:lnTo>
                <a:lnTo>
                  <a:pt x="624433" y="214020"/>
                </a:lnTo>
                <a:lnTo>
                  <a:pt x="647344" y="273291"/>
                </a:lnTo>
                <a:lnTo>
                  <a:pt x="649135" y="296392"/>
                </a:lnTo>
                <a:lnTo>
                  <a:pt x="649135" y="33451"/>
                </a:lnTo>
                <a:lnTo>
                  <a:pt x="616115" y="21361"/>
                </a:lnTo>
                <a:lnTo>
                  <a:pt x="570598" y="9652"/>
                </a:lnTo>
                <a:lnTo>
                  <a:pt x="523455" y="2451"/>
                </a:lnTo>
                <a:lnTo>
                  <a:pt x="474903" y="0"/>
                </a:lnTo>
                <a:lnTo>
                  <a:pt x="426364" y="2451"/>
                </a:lnTo>
                <a:lnTo>
                  <a:pt x="379209" y="9652"/>
                </a:lnTo>
                <a:lnTo>
                  <a:pt x="333705" y="21361"/>
                </a:lnTo>
                <a:lnTo>
                  <a:pt x="290068" y="37325"/>
                </a:lnTo>
                <a:lnTo>
                  <a:pt x="248564" y="57327"/>
                </a:lnTo>
                <a:lnTo>
                  <a:pt x="209410" y="81114"/>
                </a:lnTo>
                <a:lnTo>
                  <a:pt x="172847" y="108458"/>
                </a:lnTo>
                <a:lnTo>
                  <a:pt x="139115" y="139115"/>
                </a:lnTo>
                <a:lnTo>
                  <a:pt x="108458" y="172847"/>
                </a:lnTo>
                <a:lnTo>
                  <a:pt x="81127" y="209397"/>
                </a:lnTo>
                <a:lnTo>
                  <a:pt x="57302" y="248627"/>
                </a:lnTo>
                <a:lnTo>
                  <a:pt x="37325" y="290068"/>
                </a:lnTo>
                <a:lnTo>
                  <a:pt x="21361" y="333705"/>
                </a:lnTo>
                <a:lnTo>
                  <a:pt x="9652" y="379209"/>
                </a:lnTo>
                <a:lnTo>
                  <a:pt x="2451" y="426364"/>
                </a:lnTo>
                <a:lnTo>
                  <a:pt x="0" y="474916"/>
                </a:lnTo>
                <a:lnTo>
                  <a:pt x="2451" y="523455"/>
                </a:lnTo>
                <a:lnTo>
                  <a:pt x="9652" y="570611"/>
                </a:lnTo>
                <a:lnTo>
                  <a:pt x="21361" y="616115"/>
                </a:lnTo>
                <a:lnTo>
                  <a:pt x="37325" y="659739"/>
                </a:lnTo>
                <a:lnTo>
                  <a:pt x="57327" y="701255"/>
                </a:lnTo>
                <a:lnTo>
                  <a:pt x="81127" y="740410"/>
                </a:lnTo>
                <a:lnTo>
                  <a:pt x="108458" y="776973"/>
                </a:lnTo>
                <a:lnTo>
                  <a:pt x="139115" y="810691"/>
                </a:lnTo>
                <a:lnTo>
                  <a:pt x="172847" y="841349"/>
                </a:lnTo>
                <a:lnTo>
                  <a:pt x="209410" y="868692"/>
                </a:lnTo>
                <a:lnTo>
                  <a:pt x="248564" y="892479"/>
                </a:lnTo>
                <a:lnTo>
                  <a:pt x="290068" y="912482"/>
                </a:lnTo>
                <a:lnTo>
                  <a:pt x="333705" y="928446"/>
                </a:lnTo>
                <a:lnTo>
                  <a:pt x="379209" y="940155"/>
                </a:lnTo>
                <a:lnTo>
                  <a:pt x="426364" y="947356"/>
                </a:lnTo>
                <a:lnTo>
                  <a:pt x="474903" y="949807"/>
                </a:lnTo>
                <a:lnTo>
                  <a:pt x="523455" y="947356"/>
                </a:lnTo>
                <a:lnTo>
                  <a:pt x="570598" y="940155"/>
                </a:lnTo>
                <a:lnTo>
                  <a:pt x="616115" y="928446"/>
                </a:lnTo>
                <a:lnTo>
                  <a:pt x="659739" y="912482"/>
                </a:lnTo>
                <a:lnTo>
                  <a:pt x="701255" y="892479"/>
                </a:lnTo>
                <a:lnTo>
                  <a:pt x="740410" y="868692"/>
                </a:lnTo>
                <a:lnTo>
                  <a:pt x="776960" y="841349"/>
                </a:lnTo>
                <a:lnTo>
                  <a:pt x="810691" y="810691"/>
                </a:lnTo>
                <a:lnTo>
                  <a:pt x="841349" y="776973"/>
                </a:lnTo>
                <a:lnTo>
                  <a:pt x="868692" y="740410"/>
                </a:lnTo>
                <a:lnTo>
                  <a:pt x="892479" y="701255"/>
                </a:lnTo>
                <a:lnTo>
                  <a:pt x="912482" y="659739"/>
                </a:lnTo>
                <a:lnTo>
                  <a:pt x="928446" y="616115"/>
                </a:lnTo>
                <a:lnTo>
                  <a:pt x="940155" y="570611"/>
                </a:lnTo>
                <a:lnTo>
                  <a:pt x="947356" y="523455"/>
                </a:lnTo>
                <a:lnTo>
                  <a:pt x="949807" y="474916"/>
                </a:lnTo>
                <a:close/>
              </a:path>
              <a:path w="2244725" h="10241280">
                <a:moveTo>
                  <a:pt x="2087791" y="10196576"/>
                </a:moveTo>
                <a:lnTo>
                  <a:pt x="1090447" y="10196576"/>
                </a:lnTo>
                <a:lnTo>
                  <a:pt x="1090447" y="10240899"/>
                </a:lnTo>
                <a:lnTo>
                  <a:pt x="2087791" y="10240899"/>
                </a:lnTo>
                <a:lnTo>
                  <a:pt x="2087791" y="10196576"/>
                </a:lnTo>
                <a:close/>
              </a:path>
              <a:path w="2244725" h="10241280">
                <a:moveTo>
                  <a:pt x="2244217" y="743127"/>
                </a:moveTo>
                <a:lnTo>
                  <a:pt x="1081151" y="743127"/>
                </a:lnTo>
                <a:lnTo>
                  <a:pt x="1081151" y="787107"/>
                </a:lnTo>
                <a:lnTo>
                  <a:pt x="2244217" y="787107"/>
                </a:lnTo>
                <a:lnTo>
                  <a:pt x="2244217" y="7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57398" y="10727685"/>
            <a:ext cx="569671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Линия"/>
          <p:cNvSpPr/>
          <p:nvPr userDrawn="1"/>
        </p:nvSpPr>
        <p:spPr>
          <a:xfrm>
            <a:off x="1217241" y="1825988"/>
            <a:ext cx="1766962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8899" tIns="58899" rIns="58899" bIns="58899" anchor="ctr"/>
          <a:lstStyle/>
          <a:p>
            <a:pPr>
              <a:defRPr sz="2400"/>
            </a:pPr>
            <a:endParaRPr sz="2782"/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8372" y="223395"/>
            <a:ext cx="1665255" cy="16025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7191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587" y="492315"/>
            <a:ext cx="16116924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0555" y="3446908"/>
            <a:ext cx="16162989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gree@hse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87" y="49231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pc="-25" dirty="0">
                <a:latin typeface="Myriad Pro" pitchFamily="34" charset="0"/>
              </a:rPr>
              <a:t>НИУ</a:t>
            </a:r>
            <a:r>
              <a:rPr spc="-310" dirty="0">
                <a:latin typeface="Myriad Pro" pitchFamily="34" charset="0"/>
              </a:rPr>
              <a:t> </a:t>
            </a:r>
            <a:r>
              <a:rPr spc="-25" dirty="0">
                <a:latin typeface="Myriad Pro" pitchFamily="34" charset="0"/>
              </a:rPr>
              <a:t>ВШЭ  </a:t>
            </a:r>
            <a:r>
              <a:rPr spc="-5" dirty="0">
                <a:latin typeface="Myriad Pro" pitchFamily="34" charset="0"/>
              </a:rPr>
              <a:t>ОНЛАЙН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0555" y="3670846"/>
            <a:ext cx="15091895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240"/>
              </a:lnSpc>
              <a:spcBef>
                <a:spcPts val="100"/>
              </a:spcBef>
            </a:pPr>
            <a:r>
              <a:rPr lang="ru-RU" sz="9450" b="1" u="sng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 Проект </a:t>
            </a:r>
          </a:p>
          <a:p>
            <a:pPr marL="12700">
              <a:lnSpc>
                <a:spcPts val="11240"/>
              </a:lnSpc>
              <a:spcBef>
                <a:spcPts val="100"/>
              </a:spcBef>
            </a:pPr>
            <a:r>
              <a:rPr lang="ru-RU" sz="9450" b="1" u="sng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«</a:t>
            </a:r>
            <a:r>
              <a:rPr lang="en-US" sz="9450" b="1" u="sng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ONLINE DEGREE</a:t>
            </a:r>
            <a:r>
              <a:rPr lang="ru-RU" sz="9450" b="1" u="sng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 2022</a:t>
            </a:r>
            <a:r>
              <a:rPr lang="en-US" sz="9450" b="1" u="sng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»</a:t>
            </a:r>
            <a:endParaRPr sz="9450" u="sng" dirty="0">
              <a:latin typeface="DIN Pro Cond Black" pitchFamily="34" charset="-52"/>
              <a:cs typeface="DIN Pro Cond Black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854075"/>
            <a:ext cx="951058" cy="951058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2279650" y="100647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4489450" y="835088"/>
            <a:ext cx="14394295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ru-RU" sz="5400" u="sng" kern="0" dirty="0">
                <a:solidFill>
                  <a:srgbClr val="003399"/>
                </a:solidFill>
                <a:latin typeface="DIN Pro Cond Black" pitchFamily="34" charset="-52"/>
                <a:cs typeface="DIN Pro Cond Black" pitchFamily="34" charset="-52"/>
              </a:rPr>
              <a:t>ОСНОВНЫЕ ТЕЗИСЫ ПО РЕЗУЛЬТАТАМ ПК 2020-2021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535979" y="2301875"/>
            <a:ext cx="17830800" cy="7077387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022612" marR="5080" lvl="1" indent="-565412" defTabSz="1507768">
              <a:lnSpc>
                <a:spcPts val="5772"/>
              </a:lnSpc>
              <a:spcBef>
                <a:spcPts val="1960"/>
              </a:spcBef>
              <a:buFont typeface="Arial" panose="020B0604020202020204" pitchFamily="34" charset="0"/>
              <a:buChar char="•"/>
              <a:tabLst>
                <a:tab pos="10429875" algn="l"/>
              </a:tabLst>
              <a:defRPr/>
            </a:pP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Набор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на 17 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программ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online degree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с 1 февраля 2022 года </a:t>
            </a:r>
          </a:p>
          <a:p>
            <a:pPr marL="1022612" marR="5080" lvl="1" indent="-565412" defTabSz="1507768">
              <a:lnSpc>
                <a:spcPts val="5772"/>
              </a:lnSpc>
              <a:spcBef>
                <a:spcPts val="1960"/>
              </a:spcBef>
              <a:buFont typeface="Arial" panose="020B0604020202020204" pitchFamily="34" charset="0"/>
              <a:buChar char="•"/>
              <a:tabLst>
                <a:tab pos="10429875" algn="l"/>
              </a:tabLst>
              <a:defRPr/>
            </a:pP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«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O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nline Degree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»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-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c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ложный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образовательны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й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продукт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, продажа 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осуществля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е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тся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 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в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несколько </a:t>
            </a:r>
            <a:r>
              <a:rPr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касаний</a:t>
            </a:r>
            <a:endParaRPr lang="ru-RU" sz="4000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pPr marL="1022612" marR="5080" lvl="1" indent="-565412" defTabSz="1507768">
              <a:lnSpc>
                <a:spcPts val="5772"/>
              </a:lnSpc>
              <a:spcBef>
                <a:spcPts val="1960"/>
              </a:spcBef>
              <a:buFont typeface="Arial" panose="020B0604020202020204" pitchFamily="34" charset="0"/>
              <a:buChar char="•"/>
              <a:tabLst>
                <a:tab pos="10429875" algn="l"/>
              </a:tabLst>
              <a:defRPr/>
            </a:pP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Важно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знать уникальные особенности продукта и отличия программы от других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ОП</a:t>
            </a:r>
          </a:p>
          <a:p>
            <a:pPr marL="1022612" marR="5080" lvl="1" indent="-565412" defTabSz="1507768">
              <a:lnSpc>
                <a:spcPts val="5772"/>
              </a:lnSpc>
              <a:spcBef>
                <a:spcPts val="1960"/>
              </a:spcBef>
              <a:buFont typeface="Arial" panose="020B0604020202020204" pitchFamily="34" charset="0"/>
              <a:buChar char="•"/>
              <a:tabLst>
                <a:tab pos="10429875" algn="l"/>
              </a:tabLst>
              <a:defRPr/>
            </a:pP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Отдельный менеджер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по продажам (работа в 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CRM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, консультирование абитуриента на всем пути,  контроль поданных документов,  оплаты)</a:t>
            </a:r>
            <a:endParaRPr lang="ru-RU" sz="4000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pPr marL="1022612" marR="5080" lvl="1" indent="-565412" defTabSz="1507768">
              <a:lnSpc>
                <a:spcPts val="5772"/>
              </a:lnSpc>
              <a:spcBef>
                <a:spcPts val="1960"/>
              </a:spcBef>
              <a:buFont typeface="Arial" panose="020B0604020202020204" pitchFamily="34" charset="0"/>
              <a:buChar char="•"/>
              <a:tabLst>
                <a:tab pos="10429875" algn="l"/>
              </a:tabLst>
              <a:defRPr/>
            </a:pPr>
            <a:endParaRPr sz="3500" dirty="0">
              <a:latin typeface="Myriad Pro" pitchFamily="34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44916" y="450504"/>
            <a:ext cx="949960" cy="949960"/>
          </a:xfrm>
          <a:custGeom>
            <a:avLst/>
            <a:gdLst/>
            <a:ahLst/>
            <a:cxnLst/>
            <a:rect l="l" t="t" r="r" b="b"/>
            <a:pathLst>
              <a:path w="949960" h="949960">
                <a:moveTo>
                  <a:pt x="474905" y="0"/>
                </a:moveTo>
                <a:lnTo>
                  <a:pt x="426356" y="2452"/>
                </a:lnTo>
                <a:lnTo>
                  <a:pt x="379208" y="9649"/>
                </a:lnTo>
                <a:lnTo>
                  <a:pt x="333699" y="21353"/>
                </a:lnTo>
                <a:lnTo>
                  <a:pt x="290070" y="37325"/>
                </a:lnTo>
                <a:lnTo>
                  <a:pt x="248557" y="57325"/>
                </a:lnTo>
                <a:lnTo>
                  <a:pt x="209401" y="81115"/>
                </a:lnTo>
                <a:lnTo>
                  <a:pt x="172840" y="108456"/>
                </a:lnTo>
                <a:lnTo>
                  <a:pt x="139113" y="139110"/>
                </a:lnTo>
                <a:lnTo>
                  <a:pt x="108460" y="172836"/>
                </a:lnTo>
                <a:lnTo>
                  <a:pt x="81118" y="209397"/>
                </a:lnTo>
                <a:lnTo>
                  <a:pt x="57295" y="248620"/>
                </a:lnTo>
                <a:lnTo>
                  <a:pt x="37326" y="290066"/>
                </a:lnTo>
                <a:lnTo>
                  <a:pt x="21354" y="333696"/>
                </a:lnTo>
                <a:lnTo>
                  <a:pt x="9650" y="379206"/>
                </a:lnTo>
                <a:lnTo>
                  <a:pt x="2452" y="426355"/>
                </a:lnTo>
                <a:lnTo>
                  <a:pt x="0" y="474906"/>
                </a:lnTo>
                <a:lnTo>
                  <a:pt x="2452" y="523453"/>
                </a:lnTo>
                <a:lnTo>
                  <a:pt x="9650" y="570599"/>
                </a:lnTo>
                <a:lnTo>
                  <a:pt x="21354" y="616106"/>
                </a:lnTo>
                <a:lnTo>
                  <a:pt x="37326" y="659735"/>
                </a:lnTo>
                <a:lnTo>
                  <a:pt x="57327" y="701247"/>
                </a:lnTo>
                <a:lnTo>
                  <a:pt x="81118" y="740402"/>
                </a:lnTo>
                <a:lnTo>
                  <a:pt x="108460" y="776962"/>
                </a:lnTo>
                <a:lnTo>
                  <a:pt x="139113" y="810689"/>
                </a:lnTo>
                <a:lnTo>
                  <a:pt x="172840" y="841342"/>
                </a:lnTo>
                <a:lnTo>
                  <a:pt x="209401" y="868683"/>
                </a:lnTo>
                <a:lnTo>
                  <a:pt x="248557" y="892474"/>
                </a:lnTo>
                <a:lnTo>
                  <a:pt x="290070" y="912475"/>
                </a:lnTo>
                <a:lnTo>
                  <a:pt x="333699" y="928447"/>
                </a:lnTo>
                <a:lnTo>
                  <a:pt x="379208" y="940151"/>
                </a:lnTo>
                <a:lnTo>
                  <a:pt x="426356" y="947349"/>
                </a:lnTo>
                <a:lnTo>
                  <a:pt x="474905" y="949801"/>
                </a:lnTo>
                <a:lnTo>
                  <a:pt x="523452" y="947349"/>
                </a:lnTo>
                <a:lnTo>
                  <a:pt x="570598" y="940151"/>
                </a:lnTo>
                <a:lnTo>
                  <a:pt x="616105" y="928447"/>
                </a:lnTo>
                <a:lnTo>
                  <a:pt x="659734" y="912475"/>
                </a:lnTo>
                <a:lnTo>
                  <a:pt x="701246" y="892474"/>
                </a:lnTo>
                <a:lnTo>
                  <a:pt x="740401" y="868683"/>
                </a:lnTo>
                <a:lnTo>
                  <a:pt x="776961" y="841342"/>
                </a:lnTo>
                <a:lnTo>
                  <a:pt x="810688" y="810689"/>
                </a:lnTo>
                <a:lnTo>
                  <a:pt x="831815" y="787443"/>
                </a:lnTo>
                <a:lnTo>
                  <a:pt x="284865" y="787443"/>
                </a:lnTo>
                <a:lnTo>
                  <a:pt x="304529" y="749167"/>
                </a:lnTo>
                <a:lnTo>
                  <a:pt x="304535" y="213998"/>
                </a:lnTo>
                <a:lnTo>
                  <a:pt x="528380" y="213998"/>
                </a:lnTo>
                <a:lnTo>
                  <a:pt x="518548" y="204939"/>
                </a:lnTo>
                <a:lnTo>
                  <a:pt x="496140" y="193807"/>
                </a:lnTo>
                <a:lnTo>
                  <a:pt x="474061" y="188568"/>
                </a:lnTo>
                <a:lnTo>
                  <a:pt x="454437" y="187258"/>
                </a:lnTo>
                <a:lnTo>
                  <a:pt x="295270" y="187214"/>
                </a:lnTo>
                <a:lnTo>
                  <a:pt x="276498" y="150511"/>
                </a:lnTo>
                <a:lnTo>
                  <a:pt x="821050" y="150511"/>
                </a:lnTo>
                <a:lnTo>
                  <a:pt x="810688" y="139110"/>
                </a:lnTo>
                <a:lnTo>
                  <a:pt x="776961" y="108456"/>
                </a:lnTo>
                <a:lnTo>
                  <a:pt x="740401" y="81115"/>
                </a:lnTo>
                <a:lnTo>
                  <a:pt x="701246" y="57325"/>
                </a:lnTo>
                <a:lnTo>
                  <a:pt x="659734" y="37325"/>
                </a:lnTo>
                <a:lnTo>
                  <a:pt x="616105" y="21353"/>
                </a:lnTo>
                <a:lnTo>
                  <a:pt x="570598" y="9649"/>
                </a:lnTo>
                <a:lnTo>
                  <a:pt x="523452" y="2452"/>
                </a:lnTo>
                <a:lnTo>
                  <a:pt x="474905" y="0"/>
                </a:lnTo>
                <a:close/>
              </a:path>
              <a:path w="949960" h="949960">
                <a:moveTo>
                  <a:pt x="949065" y="460345"/>
                </a:moveTo>
                <a:lnTo>
                  <a:pt x="572335" y="460345"/>
                </a:lnTo>
                <a:lnTo>
                  <a:pt x="614538" y="483221"/>
                </a:lnTo>
                <a:lnTo>
                  <a:pt x="647365" y="516232"/>
                </a:lnTo>
                <a:lnTo>
                  <a:pt x="670816" y="558290"/>
                </a:lnTo>
                <a:lnTo>
                  <a:pt x="684889" y="608308"/>
                </a:lnTo>
                <a:lnTo>
                  <a:pt x="689580" y="665201"/>
                </a:lnTo>
                <a:lnTo>
                  <a:pt x="689580" y="749167"/>
                </a:lnTo>
                <a:lnTo>
                  <a:pt x="709250" y="787443"/>
                </a:lnTo>
                <a:lnTo>
                  <a:pt x="831815" y="787443"/>
                </a:lnTo>
                <a:lnTo>
                  <a:pt x="841341" y="776962"/>
                </a:lnTo>
                <a:lnTo>
                  <a:pt x="868682" y="740402"/>
                </a:lnTo>
                <a:lnTo>
                  <a:pt x="892473" y="701247"/>
                </a:lnTo>
                <a:lnTo>
                  <a:pt x="912474" y="659735"/>
                </a:lnTo>
                <a:lnTo>
                  <a:pt x="928446" y="616106"/>
                </a:lnTo>
                <a:lnTo>
                  <a:pt x="940150" y="570599"/>
                </a:lnTo>
                <a:lnTo>
                  <a:pt x="947348" y="523453"/>
                </a:lnTo>
                <a:lnTo>
                  <a:pt x="949800" y="474906"/>
                </a:lnTo>
                <a:lnTo>
                  <a:pt x="949065" y="460345"/>
                </a:lnTo>
                <a:close/>
              </a:path>
              <a:path w="949960" h="949960">
                <a:moveTo>
                  <a:pt x="528380" y="213998"/>
                </a:moveTo>
                <a:lnTo>
                  <a:pt x="391382" y="213998"/>
                </a:lnTo>
                <a:lnTo>
                  <a:pt x="391382" y="748569"/>
                </a:lnTo>
                <a:lnTo>
                  <a:pt x="452764" y="748569"/>
                </a:lnTo>
                <a:lnTo>
                  <a:pt x="452764" y="539778"/>
                </a:lnTo>
                <a:lnTo>
                  <a:pt x="584918" y="539778"/>
                </a:lnTo>
                <a:lnTo>
                  <a:pt x="572520" y="511570"/>
                </a:lnTo>
                <a:lnTo>
                  <a:pt x="534580" y="474230"/>
                </a:lnTo>
                <a:lnTo>
                  <a:pt x="572335" y="460345"/>
                </a:lnTo>
                <a:lnTo>
                  <a:pt x="949065" y="460345"/>
                </a:lnTo>
                <a:lnTo>
                  <a:pt x="948530" y="449753"/>
                </a:lnTo>
                <a:lnTo>
                  <a:pt x="456031" y="449753"/>
                </a:lnTo>
                <a:lnTo>
                  <a:pt x="436786" y="449186"/>
                </a:lnTo>
                <a:lnTo>
                  <a:pt x="422777" y="448044"/>
                </a:lnTo>
                <a:lnTo>
                  <a:pt x="422777" y="416073"/>
                </a:lnTo>
                <a:lnTo>
                  <a:pt x="467123" y="416073"/>
                </a:lnTo>
                <a:lnTo>
                  <a:pt x="480876" y="414362"/>
                </a:lnTo>
                <a:lnTo>
                  <a:pt x="524164" y="391557"/>
                </a:lnTo>
                <a:lnTo>
                  <a:pt x="551509" y="357973"/>
                </a:lnTo>
                <a:lnTo>
                  <a:pt x="564235" y="308703"/>
                </a:lnTo>
                <a:lnTo>
                  <a:pt x="452764" y="308703"/>
                </a:lnTo>
                <a:lnTo>
                  <a:pt x="452764" y="277286"/>
                </a:lnTo>
                <a:lnTo>
                  <a:pt x="563237" y="277286"/>
                </a:lnTo>
                <a:lnTo>
                  <a:pt x="560135" y="262235"/>
                </a:lnTo>
                <a:lnTo>
                  <a:pt x="555033" y="248553"/>
                </a:lnTo>
                <a:lnTo>
                  <a:pt x="548068" y="235999"/>
                </a:lnTo>
                <a:lnTo>
                  <a:pt x="539157" y="223928"/>
                </a:lnTo>
                <a:lnTo>
                  <a:pt x="528380" y="213998"/>
                </a:lnTo>
                <a:close/>
              </a:path>
              <a:path w="949960" h="949960">
                <a:moveTo>
                  <a:pt x="584918" y="539778"/>
                </a:moveTo>
                <a:lnTo>
                  <a:pt x="532929" y="539778"/>
                </a:lnTo>
                <a:lnTo>
                  <a:pt x="532929" y="748347"/>
                </a:lnTo>
                <a:lnTo>
                  <a:pt x="602389" y="748347"/>
                </a:lnTo>
                <a:lnTo>
                  <a:pt x="602389" y="653322"/>
                </a:lnTo>
                <a:lnTo>
                  <a:pt x="600909" y="606856"/>
                </a:lnTo>
                <a:lnTo>
                  <a:pt x="592791" y="557692"/>
                </a:lnTo>
                <a:lnTo>
                  <a:pt x="584918" y="539778"/>
                </a:lnTo>
                <a:close/>
              </a:path>
              <a:path w="949960" h="949960">
                <a:moveTo>
                  <a:pt x="821050" y="150511"/>
                </a:moveTo>
                <a:lnTo>
                  <a:pt x="439443" y="150511"/>
                </a:lnTo>
                <a:lnTo>
                  <a:pt x="441671" y="150533"/>
                </a:lnTo>
                <a:lnTo>
                  <a:pt x="442701" y="150567"/>
                </a:lnTo>
                <a:lnTo>
                  <a:pt x="475415" y="150567"/>
                </a:lnTo>
                <a:lnTo>
                  <a:pt x="517455" y="152712"/>
                </a:lnTo>
                <a:lnTo>
                  <a:pt x="574703" y="170118"/>
                </a:lnTo>
                <a:lnTo>
                  <a:pt x="624428" y="214014"/>
                </a:lnTo>
                <a:lnTo>
                  <a:pt x="647337" y="273284"/>
                </a:lnTo>
                <a:lnTo>
                  <a:pt x="649132" y="296391"/>
                </a:lnTo>
                <a:lnTo>
                  <a:pt x="647259" y="320177"/>
                </a:lnTo>
                <a:lnTo>
                  <a:pt x="631062" y="366768"/>
                </a:lnTo>
                <a:lnTo>
                  <a:pt x="600159" y="405054"/>
                </a:lnTo>
                <a:lnTo>
                  <a:pt x="548000" y="437364"/>
                </a:lnTo>
                <a:lnTo>
                  <a:pt x="508560" y="446559"/>
                </a:lnTo>
                <a:lnTo>
                  <a:pt x="456031" y="449753"/>
                </a:lnTo>
                <a:lnTo>
                  <a:pt x="948530" y="449753"/>
                </a:lnTo>
                <a:lnTo>
                  <a:pt x="940150" y="379206"/>
                </a:lnTo>
                <a:lnTo>
                  <a:pt x="928446" y="333696"/>
                </a:lnTo>
                <a:lnTo>
                  <a:pt x="912474" y="290066"/>
                </a:lnTo>
                <a:lnTo>
                  <a:pt x="892473" y="248553"/>
                </a:lnTo>
                <a:lnTo>
                  <a:pt x="868682" y="209397"/>
                </a:lnTo>
                <a:lnTo>
                  <a:pt x="841341" y="172836"/>
                </a:lnTo>
                <a:lnTo>
                  <a:pt x="821050" y="150511"/>
                </a:lnTo>
                <a:close/>
              </a:path>
              <a:path w="949960" h="949960">
                <a:moveTo>
                  <a:pt x="467123" y="416073"/>
                </a:moveTo>
                <a:lnTo>
                  <a:pt x="422777" y="416073"/>
                </a:lnTo>
                <a:lnTo>
                  <a:pt x="428391" y="416737"/>
                </a:lnTo>
                <a:lnTo>
                  <a:pt x="435223" y="417312"/>
                </a:lnTo>
                <a:lnTo>
                  <a:pt x="443311" y="417716"/>
                </a:lnTo>
                <a:lnTo>
                  <a:pt x="452697" y="417868"/>
                </a:lnTo>
                <a:lnTo>
                  <a:pt x="467123" y="416073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6068" y="1193632"/>
            <a:ext cx="1163320" cy="44450"/>
          </a:xfrm>
          <a:custGeom>
            <a:avLst/>
            <a:gdLst/>
            <a:ahLst/>
            <a:cxnLst/>
            <a:rect l="l" t="t" r="r" b="b"/>
            <a:pathLst>
              <a:path w="1163320" h="44450">
                <a:moveTo>
                  <a:pt x="1163058" y="0"/>
                </a:moveTo>
                <a:lnTo>
                  <a:pt x="0" y="0"/>
                </a:lnTo>
                <a:lnTo>
                  <a:pt x="0" y="43972"/>
                </a:lnTo>
                <a:lnTo>
                  <a:pt x="1163058" y="43972"/>
                </a:lnTo>
                <a:lnTo>
                  <a:pt x="1163058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907732" y="1446418"/>
            <a:ext cx="14631035" cy="8145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9900" marR="5080" lvl="1">
              <a:lnSpc>
                <a:spcPct val="101200"/>
              </a:lnSpc>
              <a:spcBef>
                <a:spcPts val="80"/>
              </a:spcBef>
            </a:pPr>
            <a:r>
              <a:rPr lang="ru-RU" sz="5400" b="1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Подготовка онлайн ОП к запуску</a:t>
            </a:r>
            <a:endParaRPr lang="ru-RU" sz="5400" b="1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1993587" y="49231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1289050" y="2682875"/>
            <a:ext cx="18211800" cy="693882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ПФУ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(разработка </a:t>
            </a:r>
            <a:r>
              <a:rPr lang="ru-RU" sz="4000" spc="-10" dirty="0" err="1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финмодели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– запрос от ДОО на консультацию)</a:t>
            </a:r>
            <a:endParaRPr lang="ru-RU" sz="4000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Отдел правового сопровождения </a:t>
            </a:r>
            <a:r>
              <a:rPr lang="en-US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оложение о скидках, 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договоры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с партнерами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, согласование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форм договоров со студентами и др.)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ОП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(производство 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контента)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ДОО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(организация обучения  работе</a:t>
            </a:r>
            <a:r>
              <a:rPr lang="en-US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в 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CRM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,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тренинг по продажам, координация процессов и соблюдение сроков, </a:t>
            </a:r>
            <a:r>
              <a:rPr lang="ru-RU" sz="4000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продвижение,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взаимодействие с партнерами)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Приемная комиссия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(взаимодействие по приему абитуриентов) 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ДИТ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 взаимодействие по информационным системам, техническая поддержка, 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Smart </a:t>
            </a:r>
            <a:r>
              <a:rPr lang="en-US"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lms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) 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Дирекция по связям с общественностью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</a:t>
            </a:r>
            <a:r>
              <a:rPr lang="en-US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PR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, контент готовит ОП) </a:t>
            </a:r>
          </a:p>
          <a:p>
            <a:pPr marL="469900" marR="5080" indent="-457200">
              <a:lnSpc>
                <a:spcPct val="1012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lang="ru-RU" sz="40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Внешние подрядчики 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(реклама и продвижение,  продажи и сопровождение)</a:t>
            </a:r>
          </a:p>
        </p:txBody>
      </p:sp>
    </p:spTree>
    <p:extLst>
      <p:ext uri="{BB962C8B-B14F-4D97-AF65-F5344CB8AC3E}">
        <p14:creationId xmlns:p14="http://schemas.microsoft.com/office/powerpoint/2010/main" val="41501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854075"/>
            <a:ext cx="951058" cy="951058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2279650" y="100647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3829222" y="835088"/>
            <a:ext cx="15537557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ru-RU" sz="5400" u="sng" kern="0" dirty="0">
                <a:solidFill>
                  <a:srgbClr val="003399"/>
                </a:solidFill>
                <a:latin typeface="DIN Pro Cond Black" pitchFamily="34" charset="-52"/>
                <a:cs typeface="DIN Pro Cond Black" pitchFamily="34" charset="-52"/>
              </a:rPr>
              <a:t>МЕРОПРИЯТИЯ В РАМКАХ НАБОРА НА ОНЛАЙН-ПРОГРАММЫ 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2826315" y="2588855"/>
            <a:ext cx="15030450" cy="8033299"/>
            <a:chOff x="2826315" y="2588855"/>
            <a:chExt cx="15030450" cy="7635875"/>
          </a:xfrm>
        </p:grpSpPr>
        <p:sp>
          <p:nvSpPr>
            <p:cNvPr id="7" name="object 3"/>
            <p:cNvSpPr/>
            <p:nvPr/>
          </p:nvSpPr>
          <p:spPr>
            <a:xfrm>
              <a:off x="2826315" y="2588855"/>
              <a:ext cx="15030450" cy="1910080"/>
            </a:xfrm>
            <a:custGeom>
              <a:avLst/>
              <a:gdLst/>
              <a:ahLst/>
              <a:cxnLst/>
              <a:rect l="l" t="t" r="r" b="b"/>
              <a:pathLst>
                <a:path w="15030450" h="1910079">
                  <a:moveTo>
                    <a:pt x="15030391" y="0"/>
                  </a:moveTo>
                  <a:lnTo>
                    <a:pt x="0" y="0"/>
                  </a:lnTo>
                  <a:lnTo>
                    <a:pt x="11936" y="100567"/>
                  </a:lnTo>
                  <a:lnTo>
                    <a:pt x="231467" y="1909625"/>
                  </a:lnTo>
                  <a:lnTo>
                    <a:pt x="14803431" y="1909625"/>
                  </a:lnTo>
                  <a:lnTo>
                    <a:pt x="15030391" y="0"/>
                  </a:lnTo>
                  <a:close/>
                </a:path>
              </a:pathLst>
            </a:custGeom>
            <a:solidFill>
              <a:srgbClr val="C6F2B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3057783" y="4498480"/>
              <a:ext cx="14571980" cy="1908175"/>
            </a:xfrm>
            <a:custGeom>
              <a:avLst/>
              <a:gdLst/>
              <a:ahLst/>
              <a:cxnLst/>
              <a:rect l="l" t="t" r="r" b="b"/>
              <a:pathLst>
                <a:path w="14571980" h="1908175">
                  <a:moveTo>
                    <a:pt x="14571964" y="0"/>
                  </a:moveTo>
                  <a:lnTo>
                    <a:pt x="0" y="0"/>
                  </a:lnTo>
                  <a:lnTo>
                    <a:pt x="232972" y="1908102"/>
                  </a:lnTo>
                  <a:lnTo>
                    <a:pt x="14346509" y="1908102"/>
                  </a:lnTo>
                  <a:lnTo>
                    <a:pt x="14571964" y="0"/>
                  </a:lnTo>
                  <a:close/>
                </a:path>
              </a:pathLst>
            </a:custGeom>
            <a:solidFill>
              <a:srgbClr val="F8BE7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3290755" y="6406582"/>
              <a:ext cx="14114144" cy="1910080"/>
            </a:xfrm>
            <a:custGeom>
              <a:avLst/>
              <a:gdLst/>
              <a:ahLst/>
              <a:cxnLst/>
              <a:rect l="l" t="t" r="r" b="b"/>
              <a:pathLst>
                <a:path w="14114144" h="1910079">
                  <a:moveTo>
                    <a:pt x="14113537" y="0"/>
                  </a:moveTo>
                  <a:lnTo>
                    <a:pt x="0" y="0"/>
                  </a:lnTo>
                  <a:lnTo>
                    <a:pt x="232971" y="1909625"/>
                  </a:lnTo>
                  <a:lnTo>
                    <a:pt x="13886577" y="1909625"/>
                  </a:lnTo>
                  <a:lnTo>
                    <a:pt x="14113537" y="0"/>
                  </a:lnTo>
                  <a:close/>
                </a:path>
              </a:pathLst>
            </a:custGeom>
            <a:solidFill>
              <a:srgbClr val="CFEBF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3523727" y="8316207"/>
              <a:ext cx="13653769" cy="1908175"/>
            </a:xfrm>
            <a:custGeom>
              <a:avLst/>
              <a:gdLst/>
              <a:ahLst/>
              <a:cxnLst/>
              <a:rect l="l" t="t" r="r" b="b"/>
              <a:pathLst>
                <a:path w="13653769" h="1908175">
                  <a:moveTo>
                    <a:pt x="13653606" y="0"/>
                  </a:moveTo>
                  <a:lnTo>
                    <a:pt x="0" y="0"/>
                  </a:lnTo>
                  <a:lnTo>
                    <a:pt x="232972" y="1908099"/>
                  </a:lnTo>
                  <a:lnTo>
                    <a:pt x="13428150" y="1908099"/>
                  </a:lnTo>
                  <a:lnTo>
                    <a:pt x="13653606" y="0"/>
                  </a:lnTo>
                  <a:close/>
                </a:path>
              </a:pathLst>
            </a:custGeom>
            <a:solidFill>
              <a:srgbClr val="83CDF4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32"/>
          <p:cNvSpPr txBox="1"/>
          <p:nvPr/>
        </p:nvSpPr>
        <p:spPr>
          <a:xfrm>
            <a:off x="3493477" y="2673642"/>
            <a:ext cx="14188011" cy="787779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013" marR="5080" indent="4763">
              <a:lnSpc>
                <a:spcPts val="1870"/>
              </a:lnSpc>
              <a:spcBef>
                <a:spcPts val="350"/>
              </a:spcBef>
              <a:buFont typeface="Wingdings" pitchFamily="2" charset="2"/>
              <a:buChar char="Ø"/>
            </a:pP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Подготовка</a:t>
            </a:r>
            <a:r>
              <a:rPr lang="ru-RU" sz="2000" b="1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1D1D1B"/>
                </a:solidFill>
                <a:latin typeface="Arial"/>
                <a:cs typeface="Arial"/>
              </a:rPr>
              <a:t>фин.моделей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1D1D1B"/>
                </a:solidFill>
                <a:latin typeface="Arial"/>
                <a:cs typeface="Arial"/>
              </a:rPr>
              <a:t>/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1D1D1B"/>
                </a:solidFill>
                <a:latin typeface="Arial"/>
                <a:cs typeface="Arial"/>
              </a:rPr>
              <a:t>согласование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20" dirty="0" err="1">
                <a:solidFill>
                  <a:srgbClr val="1D1D1B"/>
                </a:solidFill>
                <a:latin typeface="Arial"/>
                <a:cs typeface="Arial"/>
              </a:rPr>
              <a:t>скидок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1D1D1B"/>
                </a:solidFill>
                <a:latin typeface="Arial"/>
                <a:cs typeface="Arial"/>
              </a:rPr>
              <a:t>/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85" dirty="0">
                <a:solidFill>
                  <a:srgbClr val="1D1D1B"/>
                </a:solidFill>
                <a:latin typeface="Arial"/>
                <a:cs typeface="Arial"/>
              </a:rPr>
              <a:t>РУП / </a:t>
            </a: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заключение</a:t>
            </a:r>
            <a:r>
              <a:rPr sz="2000" b="1" spc="-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1D1D1B"/>
                </a:solidFill>
                <a:latin typeface="Arial"/>
                <a:cs typeface="Arial"/>
              </a:rPr>
              <a:t>соглашений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60" dirty="0">
                <a:solidFill>
                  <a:srgbClr val="1D1D1B"/>
                </a:solidFill>
                <a:latin typeface="Arial"/>
                <a:cs typeface="Arial"/>
              </a:rPr>
              <a:t>партнерами</a:t>
            </a:r>
          </a:p>
          <a:p>
            <a:pPr marL="354013" marR="5080" indent="4763">
              <a:lnSpc>
                <a:spcPts val="1870"/>
              </a:lnSpc>
              <a:spcBef>
                <a:spcPts val="350"/>
              </a:spcBef>
              <a:buFont typeface="Wingdings" pitchFamily="2" charset="2"/>
              <a:buChar char="Ø"/>
            </a:pPr>
            <a:r>
              <a:rPr lang="ru-RU" sz="2000" b="1" spc="-60" dirty="0">
                <a:solidFill>
                  <a:srgbClr val="1D1D1B"/>
                </a:solidFill>
                <a:latin typeface="Arial"/>
                <a:cs typeface="Arial"/>
              </a:rPr>
              <a:t> Аудит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D1D1B"/>
                </a:solidFill>
                <a:latin typeface="Arial"/>
                <a:cs typeface="Arial"/>
              </a:rPr>
              <a:t>информационных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D1D1B"/>
                </a:solidFill>
                <a:latin typeface="Arial"/>
                <a:cs typeface="Arial"/>
              </a:rPr>
              <a:t>систем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D1D1B"/>
                </a:solidFill>
                <a:latin typeface="Arial"/>
                <a:cs typeface="Arial"/>
              </a:rPr>
              <a:t>(ИС)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бизнес-процессов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1D1D1B"/>
                </a:solidFill>
                <a:latin typeface="Arial"/>
                <a:cs typeface="Arial"/>
              </a:rPr>
              <a:t>для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онлайн-поступления</a:t>
            </a:r>
            <a:endParaRPr sz="2000" b="1" dirty="0">
              <a:latin typeface="Arial"/>
              <a:cs typeface="Arial"/>
            </a:endParaRPr>
          </a:p>
          <a:p>
            <a:pPr marL="354013" indent="4763">
              <a:lnSpc>
                <a:spcPts val="1730"/>
              </a:lnSpc>
              <a:buFont typeface="Wingdings" pitchFamily="2" charset="2"/>
              <a:buChar char="Ø"/>
            </a:pP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Настройка</a:t>
            </a:r>
            <a:r>
              <a:rPr sz="2000" b="1" spc="-7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лендингов</a:t>
            </a:r>
            <a:r>
              <a:rPr lang="ru-RU" sz="2000" b="1" spc="-15" dirty="0">
                <a:solidFill>
                  <a:srgbClr val="1D1D1B"/>
                </a:solidFill>
                <a:latin typeface="Arial"/>
                <a:cs typeface="Arial"/>
              </a:rPr>
              <a:t>, подготовка брифов, уникальная ценность продукта</a:t>
            </a:r>
            <a:endParaRPr sz="2000" b="1" dirty="0">
              <a:latin typeface="Arial"/>
              <a:cs typeface="Arial"/>
            </a:endParaRPr>
          </a:p>
          <a:p>
            <a:pPr marL="354013" marR="3089275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sz="2000" b="1" spc="-20" dirty="0">
                <a:solidFill>
                  <a:srgbClr val="1D1D1B"/>
                </a:solidFill>
                <a:latin typeface="Arial"/>
                <a:cs typeface="Arial"/>
              </a:rPr>
              <a:t>Подготовка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D1D1B"/>
                </a:solidFill>
                <a:latin typeface="Arial"/>
                <a:cs typeface="Arial"/>
              </a:rPr>
              <a:t>инструкций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D1D1B"/>
                </a:solidFill>
                <a:latin typeface="Arial"/>
                <a:cs typeface="Arial"/>
              </a:rPr>
              <a:t>скриптов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1D1D1B"/>
                </a:solidFill>
                <a:latin typeface="Arial"/>
                <a:cs typeface="Arial"/>
              </a:rPr>
              <a:t>для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D1D1B"/>
                </a:solidFill>
                <a:latin typeface="Arial"/>
                <a:cs typeface="Arial"/>
              </a:rPr>
              <a:t>менеджеров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D1D1B"/>
                </a:solidFill>
                <a:latin typeface="Arial"/>
                <a:cs typeface="Arial"/>
              </a:rPr>
              <a:t>по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D1D1B"/>
                </a:solidFill>
                <a:latin typeface="Arial"/>
                <a:cs typeface="Arial"/>
              </a:rPr>
              <a:t>продажам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1D1D1B"/>
                </a:solidFill>
                <a:latin typeface="Arial"/>
                <a:cs typeface="Arial"/>
              </a:rPr>
              <a:t>работе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1D1D1B"/>
                </a:solidFill>
                <a:latin typeface="Arial"/>
                <a:cs typeface="Arial"/>
              </a:rPr>
              <a:t>ИС </a:t>
            </a:r>
            <a:endParaRPr lang="ru-RU" sz="2000" b="1" spc="-165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3089275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sz="2000" b="1" spc="-47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1D1D1B"/>
                </a:solidFill>
                <a:latin typeface="Arial"/>
                <a:cs typeface="Arial"/>
              </a:rPr>
              <a:t>Проведение </a:t>
            </a:r>
            <a:r>
              <a:rPr sz="2000" b="1" spc="-15" dirty="0" err="1">
                <a:solidFill>
                  <a:srgbClr val="1D1D1B"/>
                </a:solidFill>
                <a:latin typeface="Arial"/>
                <a:cs typeface="Arial"/>
              </a:rPr>
              <a:t>обучения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 и </a:t>
            </a:r>
            <a:r>
              <a:rPr sz="2000" b="1" spc="-10" dirty="0" err="1">
                <a:solidFill>
                  <a:srgbClr val="1D1D1B"/>
                </a:solidFill>
                <a:latin typeface="Arial"/>
                <a:cs typeface="Arial"/>
              </a:rPr>
              <a:t>тренинг</a:t>
            </a:r>
            <a:r>
              <a:rPr lang="ru-RU" sz="2000" b="1" spc="-10" dirty="0" err="1">
                <a:solidFill>
                  <a:srgbClr val="1D1D1B"/>
                </a:solidFill>
                <a:latin typeface="Arial"/>
                <a:cs typeface="Arial"/>
              </a:rPr>
              <a:t>ов</a:t>
            </a:r>
            <a:r>
              <a:rPr sz="2000" b="1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70" dirty="0" err="1">
                <a:solidFill>
                  <a:srgbClr val="1D1D1B"/>
                </a:solidFill>
                <a:latin typeface="Arial"/>
                <a:cs typeface="Arial"/>
              </a:rPr>
              <a:t>для</a:t>
            </a:r>
            <a:r>
              <a:rPr sz="2000" b="1" spc="-7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D1D1B"/>
                </a:solidFill>
                <a:latin typeface="Arial"/>
                <a:cs typeface="Arial"/>
              </a:rPr>
              <a:t>менеджеров </a:t>
            </a:r>
            <a:r>
              <a:rPr sz="2000" b="1" spc="-135" dirty="0">
                <a:solidFill>
                  <a:srgbClr val="1D1D1B"/>
                </a:solidFill>
                <a:latin typeface="Arial"/>
                <a:cs typeface="Arial"/>
              </a:rPr>
              <a:t>ОП </a:t>
            </a:r>
            <a:r>
              <a:rPr lang="ru-RU" sz="2000" b="1" spc="-1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</a:p>
          <a:p>
            <a:pPr marL="354013" marR="3089275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lang="ru-RU" sz="2000" b="1" spc="-25" dirty="0">
                <a:solidFill>
                  <a:srgbClr val="1D1D1B"/>
                </a:solidFill>
                <a:latin typeface="Arial"/>
                <a:cs typeface="Arial"/>
              </a:rPr>
              <a:t>Промо-ролики</a:t>
            </a:r>
          </a:p>
          <a:p>
            <a:pPr marL="354013" marR="3089275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lang="ru-RU" sz="2000" b="1" spc="-25" dirty="0">
                <a:solidFill>
                  <a:srgbClr val="1D1D1B"/>
                </a:solidFill>
                <a:latin typeface="Arial"/>
                <a:cs typeface="Arial"/>
              </a:rPr>
              <a:t>График проведения </a:t>
            </a:r>
            <a:r>
              <a:rPr lang="ru-RU" sz="2000" b="1" spc="-25" dirty="0" err="1">
                <a:solidFill>
                  <a:srgbClr val="1D1D1B"/>
                </a:solidFill>
                <a:latin typeface="Arial"/>
                <a:cs typeface="Arial"/>
              </a:rPr>
              <a:t>вебинаров</a:t>
            </a:r>
            <a:r>
              <a:rPr lang="ru-RU" sz="2000" b="1" spc="-25" dirty="0">
                <a:solidFill>
                  <a:srgbClr val="1D1D1B"/>
                </a:solidFill>
                <a:latin typeface="Arial"/>
                <a:cs typeface="Arial"/>
              </a:rPr>
              <a:t> и рассылок</a:t>
            </a:r>
          </a:p>
          <a:p>
            <a:pPr marL="354013" marR="3089275">
              <a:lnSpc>
                <a:spcPts val="1870"/>
              </a:lnSpc>
              <a:spcBef>
                <a:spcPts val="135"/>
              </a:spcBef>
            </a:pPr>
            <a:endParaRPr sz="2000" b="1" dirty="0">
              <a:latin typeface="Arial"/>
              <a:cs typeface="Arial"/>
            </a:endParaRPr>
          </a:p>
          <a:p>
            <a:pPr marL="354013" indent="4763"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z="2000" b="1" spc="-2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-25" dirty="0" err="1">
                <a:solidFill>
                  <a:srgbClr val="1D1D1B"/>
                </a:solidFill>
                <a:latin typeface="Arial"/>
                <a:cs typeface="Arial"/>
              </a:rPr>
              <a:t>екламная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D1D1B"/>
                </a:solidFill>
                <a:latin typeface="Arial"/>
                <a:cs typeface="Arial"/>
              </a:rPr>
              <a:t>кампания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использованием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каналов </a:t>
            </a:r>
            <a:r>
              <a:rPr sz="2000" b="1" spc="-35" dirty="0">
                <a:solidFill>
                  <a:srgbClr val="1D1D1B"/>
                </a:solidFill>
                <a:latin typeface="Arial"/>
                <a:cs typeface="Arial"/>
              </a:rPr>
              <a:t>Google,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1D1D1B"/>
                </a:solidFill>
                <a:latin typeface="Arial"/>
                <a:cs typeface="Arial"/>
              </a:rPr>
              <a:t>Яндекс,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1D1D1B"/>
                </a:solidFill>
                <a:latin typeface="Arial"/>
                <a:cs typeface="Arial"/>
              </a:rPr>
              <a:t>Facebook</a:t>
            </a:r>
            <a:r>
              <a:rPr lang="ru-RU" sz="2000" b="1" spc="-55" dirty="0">
                <a:solidFill>
                  <a:srgbClr val="1D1D1B"/>
                </a:solidFill>
                <a:latin typeface="Arial"/>
                <a:cs typeface="Arial"/>
              </a:rPr>
              <a:t>….</a:t>
            </a:r>
            <a:r>
              <a:rPr sz="2000" b="1" spc="-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endParaRPr lang="ru-RU" sz="2000" b="1" spc="-85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z="2000" b="1" spc="-55" dirty="0">
                <a:solidFill>
                  <a:srgbClr val="1D1D1B"/>
                </a:solidFill>
                <a:latin typeface="Arial"/>
                <a:cs typeface="Arial"/>
              </a:rPr>
              <a:t>Регулярные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D1D1B"/>
                </a:solidFill>
                <a:latin typeface="Arial"/>
                <a:cs typeface="Arial"/>
              </a:rPr>
              <a:t>вебинары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1D1D1B"/>
                </a:solidFill>
                <a:latin typeface="Arial"/>
                <a:cs typeface="Arial"/>
              </a:rPr>
              <a:t>образовательных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D1D1B"/>
                </a:solidFill>
                <a:latin typeface="Arial"/>
                <a:cs typeface="Arial"/>
              </a:rPr>
              <a:t>программ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1D1D1B"/>
                </a:solidFill>
                <a:latin typeface="Arial"/>
                <a:cs typeface="Arial"/>
              </a:rPr>
              <a:t>для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5" dirty="0" err="1">
                <a:solidFill>
                  <a:srgbClr val="1D1D1B"/>
                </a:solidFill>
                <a:latin typeface="Arial"/>
                <a:cs typeface="Arial"/>
              </a:rPr>
              <a:t>потенциальных</a:t>
            </a:r>
            <a:r>
              <a:rPr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абитуриентов</a:t>
            </a:r>
            <a:endParaRPr lang="ru-RU" sz="2000" b="1" spc="-2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sz="2000" b="1" spc="-204" dirty="0" err="1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-130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65" dirty="0" err="1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2000" b="1" spc="-55" dirty="0" err="1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2000" b="1" spc="-50" dirty="0" err="1">
                <a:solidFill>
                  <a:srgbClr val="1D1D1B"/>
                </a:solidFill>
                <a:latin typeface="Arial"/>
                <a:cs typeface="Arial"/>
              </a:rPr>
              <a:t>ы</a:t>
            </a:r>
            <a:r>
              <a:rPr sz="2000" b="1" spc="-100" dirty="0" err="1">
                <a:solidFill>
                  <a:srgbClr val="1D1D1B"/>
                </a:solidFill>
                <a:latin typeface="Arial"/>
                <a:cs typeface="Arial"/>
              </a:rPr>
              <a:t>л</a:t>
            </a:r>
            <a:r>
              <a:rPr sz="2000" b="1" spc="110" dirty="0" err="1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2000" b="1" spc="-15" dirty="0" err="1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2000" b="1" spc="-20" dirty="0">
                <a:solidFill>
                  <a:srgbClr val="1D1D1B"/>
                </a:solidFill>
                <a:latin typeface="Arial"/>
                <a:cs typeface="Arial"/>
              </a:rPr>
              <a:t>о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45" dirty="0" err="1">
                <a:solidFill>
                  <a:srgbClr val="1D1D1B"/>
                </a:solidFill>
                <a:latin typeface="Arial"/>
                <a:cs typeface="Arial"/>
              </a:rPr>
              <a:t>б</a:t>
            </a:r>
            <a:r>
              <a:rPr sz="2000" b="1" spc="-95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15" dirty="0" err="1">
                <a:solidFill>
                  <a:srgbClr val="1D1D1B"/>
                </a:solidFill>
                <a:latin typeface="Arial"/>
                <a:cs typeface="Arial"/>
              </a:rPr>
              <a:t>з</a:t>
            </a:r>
            <a:r>
              <a:rPr sz="2000" b="1" spc="-95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90" dirty="0" err="1">
                <a:solidFill>
                  <a:srgbClr val="1D1D1B"/>
                </a:solidFill>
                <a:latin typeface="Arial"/>
                <a:cs typeface="Arial"/>
              </a:rPr>
              <a:t>м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endParaRPr lang="ru-RU" sz="2000" b="1" spc="-95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lang="ru-RU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убликация 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статей,  соц. </a:t>
            </a:r>
            <a:r>
              <a:rPr lang="ru-RU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Сети</a:t>
            </a: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Взаимодействие по продвижению с партнерами (</a:t>
            </a:r>
            <a:r>
              <a:rPr lang="en-US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Coursera</a:t>
            </a:r>
            <a:r>
              <a:rPr lang="ru-RU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, </a:t>
            </a:r>
            <a:r>
              <a:rPr lang="ru-RU" sz="2000" b="1" spc="-90" dirty="0" err="1" smtClean="0">
                <a:solidFill>
                  <a:srgbClr val="1D1D1B"/>
                </a:solidFill>
                <a:latin typeface="Arial"/>
                <a:cs typeface="Arial"/>
              </a:rPr>
              <a:t>Нетология</a:t>
            </a:r>
            <a:r>
              <a:rPr lang="ru-RU" sz="2000" b="1" spc="-90" dirty="0" smtClean="0">
                <a:solidFill>
                  <a:srgbClr val="1D1D1B"/>
                </a:solidFill>
                <a:latin typeface="Arial"/>
                <a:cs typeface="Arial"/>
              </a:rPr>
              <a:t>)</a:t>
            </a:r>
            <a:endParaRPr lang="ru-RU" sz="2000" b="1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</a:pPr>
            <a:endParaRPr lang="ru-RU" sz="1900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</a:pPr>
            <a:endParaRPr lang="ru-RU" sz="1900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</a:pPr>
            <a:endParaRPr lang="ru-RU" sz="1900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</a:pPr>
            <a:endParaRPr lang="ru-RU" sz="1900" b="1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</a:pPr>
            <a:endParaRPr lang="ru-RU" sz="1900" b="1" spc="-90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69240" indent="4763">
              <a:lnSpc>
                <a:spcPts val="187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ru-RU" sz="20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20" dirty="0" err="1">
                <a:solidFill>
                  <a:srgbClr val="1D1D1B"/>
                </a:solidFill>
                <a:latin typeface="Arial"/>
                <a:cs typeface="Arial"/>
              </a:rPr>
              <a:t>О</a:t>
            </a:r>
            <a:r>
              <a:rPr sz="2000" b="1" spc="55" dirty="0" err="1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45" dirty="0" err="1">
                <a:solidFill>
                  <a:srgbClr val="1D1D1B"/>
                </a:solidFill>
                <a:latin typeface="Arial"/>
                <a:cs typeface="Arial"/>
              </a:rPr>
              <a:t>г</a:t>
            </a:r>
            <a:r>
              <a:rPr sz="2000" b="1" spc="-95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25" dirty="0" err="1">
                <a:solidFill>
                  <a:srgbClr val="1D1D1B"/>
                </a:solidFill>
                <a:latin typeface="Arial"/>
                <a:cs typeface="Arial"/>
              </a:rPr>
              <a:t>ни</a:t>
            </a:r>
            <a:r>
              <a:rPr sz="2000" b="1" spc="-15" dirty="0" err="1">
                <a:solidFill>
                  <a:srgbClr val="1D1D1B"/>
                </a:solidFill>
                <a:latin typeface="Arial"/>
                <a:cs typeface="Arial"/>
              </a:rPr>
              <a:t>з</a:t>
            </a:r>
            <a:r>
              <a:rPr sz="2000" b="1" spc="-95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5" dirty="0" err="1">
                <a:solidFill>
                  <a:srgbClr val="1D1D1B"/>
                </a:solidFill>
                <a:latin typeface="Arial"/>
                <a:cs typeface="Arial"/>
              </a:rPr>
              <a:t>ц</a:t>
            </a:r>
            <a:r>
              <a:rPr sz="2000" b="1" spc="35" dirty="0" err="1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000" b="1" spc="-85" dirty="0" err="1">
                <a:solidFill>
                  <a:srgbClr val="1D1D1B"/>
                </a:solidFill>
                <a:latin typeface="Arial"/>
                <a:cs typeface="Arial"/>
              </a:rPr>
              <a:t>я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95" dirty="0">
                <a:solidFill>
                  <a:srgbClr val="1D1D1B"/>
                </a:solidFill>
                <a:latin typeface="Arial"/>
                <a:cs typeface="Arial"/>
              </a:rPr>
              <a:t>и контроль продаж </a:t>
            </a:r>
            <a:r>
              <a:rPr sz="2000" b="1" spc="25" dirty="0">
                <a:solidFill>
                  <a:srgbClr val="1D1D1B"/>
                </a:solidFill>
                <a:latin typeface="Arial"/>
                <a:cs typeface="Arial"/>
              </a:rPr>
              <a:t>н</a:t>
            </a:r>
            <a:r>
              <a:rPr sz="2000" b="1" spc="-135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1D1D1B"/>
                </a:solidFill>
                <a:latin typeface="Arial"/>
                <a:cs typeface="Arial"/>
              </a:rPr>
              <a:t>у</a:t>
            </a:r>
            <a:r>
              <a:rPr sz="2000" b="1" spc="55" dirty="0" err="1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20" dirty="0" err="1">
                <a:solidFill>
                  <a:srgbClr val="1D1D1B"/>
                </a:solidFill>
                <a:latin typeface="Arial"/>
                <a:cs typeface="Arial"/>
              </a:rPr>
              <a:t>о</a:t>
            </a:r>
            <a:r>
              <a:rPr sz="2000" b="1" spc="-20" dirty="0" err="1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2000" b="1" spc="25" dirty="0" err="1">
                <a:solidFill>
                  <a:srgbClr val="1D1D1B"/>
                </a:solidFill>
                <a:latin typeface="Arial"/>
                <a:cs typeface="Arial"/>
              </a:rPr>
              <a:t>н</a:t>
            </a:r>
            <a:r>
              <a:rPr sz="2000" b="1" spc="-100" dirty="0" err="1">
                <a:solidFill>
                  <a:srgbClr val="1D1D1B"/>
                </a:solidFill>
                <a:latin typeface="Arial"/>
                <a:cs typeface="Arial"/>
              </a:rPr>
              <a:t>е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35" dirty="0" err="1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2000" b="1" spc="55" dirty="0" err="1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20" dirty="0" err="1">
                <a:solidFill>
                  <a:srgbClr val="1D1D1B"/>
                </a:solidFill>
                <a:latin typeface="Arial"/>
                <a:cs typeface="Arial"/>
              </a:rPr>
              <a:t>о</a:t>
            </a:r>
            <a:r>
              <a:rPr sz="2000" b="1" spc="60" dirty="0" err="1">
                <a:solidFill>
                  <a:srgbClr val="1D1D1B"/>
                </a:solidFill>
                <a:latin typeface="Arial"/>
                <a:cs typeface="Arial"/>
              </a:rPr>
              <a:t>г</a:t>
            </a:r>
            <a:r>
              <a:rPr sz="2000" b="1" spc="55" dirty="0" err="1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000" b="1" spc="-95" dirty="0" err="1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2000" b="1" spc="-50" dirty="0" err="1">
                <a:solidFill>
                  <a:srgbClr val="1D1D1B"/>
                </a:solidFill>
                <a:latin typeface="Arial"/>
                <a:cs typeface="Arial"/>
              </a:rPr>
              <a:t>м</a:t>
            </a:r>
            <a:r>
              <a:rPr sz="2000" b="1" spc="-90" dirty="0" err="1">
                <a:solidFill>
                  <a:srgbClr val="1D1D1B"/>
                </a:solidFill>
                <a:latin typeface="Arial"/>
                <a:cs typeface="Arial"/>
              </a:rPr>
              <a:t>м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 / на уровне ДОО</a:t>
            </a:r>
            <a:endParaRPr sz="2000" b="1" dirty="0"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lang="ru-RU" sz="2000" b="1" spc="-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50" dirty="0" err="1">
                <a:solidFill>
                  <a:srgbClr val="1D1D1B"/>
                </a:solidFill>
                <a:latin typeface="Arial"/>
                <a:cs typeface="Arial"/>
              </a:rPr>
              <a:t>Разработка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1D1D1B"/>
                </a:solidFill>
                <a:latin typeface="Arial"/>
                <a:cs typeface="Arial"/>
              </a:rPr>
              <a:t>onboarding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1D1D1B"/>
                </a:solidFill>
                <a:latin typeface="Arial"/>
                <a:cs typeface="Arial"/>
              </a:rPr>
              <a:t>course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-70" dirty="0" err="1">
                <a:solidFill>
                  <a:srgbClr val="1D1D1B"/>
                </a:solidFill>
                <a:latin typeface="Arial"/>
                <a:cs typeface="Arial"/>
              </a:rPr>
              <a:t>для</a:t>
            </a:r>
            <a:r>
              <a:rPr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1D1D1B"/>
                </a:solidFill>
                <a:latin typeface="Arial"/>
                <a:cs typeface="Arial"/>
              </a:rPr>
              <a:t>программ</a:t>
            </a: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1D1D1B"/>
                </a:solidFill>
                <a:latin typeface="Arial"/>
                <a:cs typeface="Arial"/>
              </a:rPr>
              <a:t> Аналитика и сбор статистики по продвижению</a:t>
            </a: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2513330" indent="4763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1D1D1B"/>
              </a:solidFill>
              <a:latin typeface="Arial"/>
              <a:cs typeface="Arial"/>
            </a:endParaRPr>
          </a:p>
          <a:p>
            <a:pPr marL="354013" marR="5080" indent="4763">
              <a:lnSpc>
                <a:spcPts val="1870"/>
              </a:lnSpc>
              <a:spcBef>
                <a:spcPts val="350"/>
              </a:spcBef>
              <a:buFont typeface="Wingdings" pitchFamily="2" charset="2"/>
              <a:buChar char="Ø"/>
            </a:pPr>
            <a:r>
              <a:rPr lang="ru-RU" sz="2000" b="1" spc="-55" dirty="0">
                <a:solidFill>
                  <a:srgbClr val="1D1D1B"/>
                </a:solidFill>
                <a:latin typeface="Arial"/>
                <a:cs typeface="Arial"/>
              </a:rPr>
              <a:t>Еженедельная </a:t>
            </a:r>
            <a:r>
              <a:rPr lang="ru-RU" sz="2000" b="1" spc="-30" dirty="0">
                <a:solidFill>
                  <a:srgbClr val="1D1D1B"/>
                </a:solidFill>
                <a:latin typeface="Arial"/>
                <a:cs typeface="Arial"/>
              </a:rPr>
              <a:t>аналитика </a:t>
            </a:r>
            <a:r>
              <a:rPr lang="ru-RU" sz="2000" b="1" spc="10" dirty="0">
                <a:solidFill>
                  <a:srgbClr val="1D1D1B"/>
                </a:solidFill>
                <a:latin typeface="Arial"/>
                <a:cs typeface="Arial"/>
              </a:rPr>
              <a:t>по </a:t>
            </a:r>
            <a:r>
              <a:rPr lang="ru-RU" sz="2000" b="1" spc="-60" dirty="0">
                <a:solidFill>
                  <a:srgbClr val="1D1D1B"/>
                </a:solidFill>
                <a:latin typeface="Arial"/>
                <a:cs typeface="Arial"/>
              </a:rPr>
              <a:t>результатам </a:t>
            </a:r>
            <a:r>
              <a:rPr lang="ru-RU" sz="2000" b="1" spc="-20" dirty="0">
                <a:solidFill>
                  <a:srgbClr val="1D1D1B"/>
                </a:solidFill>
                <a:latin typeface="Arial"/>
                <a:cs typeface="Arial"/>
              </a:rPr>
              <a:t>приема </a:t>
            </a:r>
            <a:r>
              <a:rPr lang="ru-RU" sz="2000" b="1" spc="15" dirty="0">
                <a:solidFill>
                  <a:srgbClr val="1D1D1B"/>
                </a:solidFill>
                <a:latin typeface="Arial"/>
                <a:cs typeface="Arial"/>
              </a:rPr>
              <a:t>+ </a:t>
            </a:r>
            <a:r>
              <a:rPr lang="ru-RU" sz="2000" b="1" spc="-20" dirty="0">
                <a:solidFill>
                  <a:srgbClr val="1D1D1B"/>
                </a:solidFill>
                <a:latin typeface="Arial"/>
                <a:cs typeface="Arial"/>
              </a:rPr>
              <a:t>собрания </a:t>
            </a:r>
            <a:r>
              <a:rPr lang="ru-RU" sz="2000" b="1" spc="-95" dirty="0">
                <a:solidFill>
                  <a:srgbClr val="1D1D1B"/>
                </a:solidFill>
                <a:latin typeface="Arial"/>
                <a:cs typeface="Arial"/>
              </a:rPr>
              <a:t>с </a:t>
            </a:r>
            <a:r>
              <a:rPr lang="ru-RU" sz="2000" b="1" spc="-35" dirty="0">
                <a:solidFill>
                  <a:srgbClr val="1D1D1B"/>
                </a:solidFill>
                <a:latin typeface="Arial"/>
                <a:cs typeface="Arial"/>
              </a:rPr>
              <a:t>менеджерами, </a:t>
            </a:r>
            <a:r>
              <a:rPr lang="ru-RU" sz="2000" b="1" spc="-20" dirty="0">
                <a:solidFill>
                  <a:srgbClr val="1D1D1B"/>
                </a:solidFill>
                <a:latin typeface="Arial"/>
                <a:cs typeface="Arial"/>
              </a:rPr>
              <a:t>академическими руководителями,</a:t>
            </a:r>
            <a:r>
              <a:rPr lang="ru-RU" sz="2000" b="1" spc="-10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5" dirty="0">
                <a:solidFill>
                  <a:srgbClr val="1D1D1B"/>
                </a:solidFill>
                <a:latin typeface="Arial"/>
                <a:cs typeface="Arial"/>
              </a:rPr>
              <a:t>приемной</a:t>
            </a:r>
            <a:r>
              <a:rPr lang="ru-RU"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1D1D1B"/>
                </a:solidFill>
                <a:latin typeface="Arial"/>
                <a:cs typeface="Arial"/>
              </a:rPr>
              <a:t>кампанией и другими ответственными подразделениями</a:t>
            </a:r>
            <a:endParaRPr lang="ru-RU" sz="2000" b="1" dirty="0">
              <a:latin typeface="Arial"/>
              <a:cs typeface="Arial"/>
            </a:endParaRPr>
          </a:p>
          <a:p>
            <a:pPr marL="354013" indent="4763">
              <a:lnSpc>
                <a:spcPts val="1845"/>
              </a:lnSpc>
              <a:buFont typeface="Wingdings" pitchFamily="2" charset="2"/>
              <a:buChar char="Ø"/>
            </a:pPr>
            <a:r>
              <a:rPr lang="ru-RU" sz="2000" b="1" spc="-35" dirty="0">
                <a:solidFill>
                  <a:srgbClr val="1D1D1B"/>
                </a:solidFill>
                <a:latin typeface="Arial"/>
                <a:cs typeface="Arial"/>
              </a:rPr>
              <a:t>Обеспечение</a:t>
            </a:r>
            <a:r>
              <a:rPr lang="ru-RU"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30" dirty="0">
                <a:solidFill>
                  <a:srgbClr val="1D1D1B"/>
                </a:solidFill>
                <a:latin typeface="Arial"/>
                <a:cs typeface="Arial"/>
              </a:rPr>
              <a:t>доступа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35" dirty="0">
                <a:solidFill>
                  <a:srgbClr val="1D1D1B"/>
                </a:solidFill>
                <a:latin typeface="Arial"/>
                <a:cs typeface="Arial"/>
              </a:rPr>
              <a:t>студентов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7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lang="ru-RU" sz="20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35" dirty="0">
                <a:solidFill>
                  <a:srgbClr val="1D1D1B"/>
                </a:solidFill>
                <a:latin typeface="Arial"/>
                <a:cs typeface="Arial"/>
              </a:rPr>
              <a:t>цифровому</a:t>
            </a:r>
            <a:r>
              <a:rPr lang="ru-RU" sz="2000" b="1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1D1D1B"/>
                </a:solidFill>
                <a:latin typeface="Arial"/>
                <a:cs typeface="Arial"/>
              </a:rPr>
              <a:t>контенту</a:t>
            </a:r>
            <a:endParaRPr lang="ru-RU" sz="2000" b="1" dirty="0">
              <a:latin typeface="Arial"/>
              <a:cs typeface="Arial"/>
            </a:endParaRPr>
          </a:p>
          <a:p>
            <a:pPr marL="544513" marR="2513330" indent="-355600">
              <a:lnSpc>
                <a:spcPts val="1870"/>
              </a:lnSpc>
              <a:spcBef>
                <a:spcPts val="135"/>
              </a:spcBef>
              <a:buFont typeface="Wingdings" pitchFamily="2" charset="2"/>
              <a:buChar char="Ø"/>
            </a:pPr>
            <a:endParaRPr sz="2000" b="1" dirty="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 rot="4980000">
            <a:off x="1787036" y="3443585"/>
            <a:ext cx="1268702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00" b="1" spc="-1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1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6" name="object 7"/>
          <p:cNvGrpSpPr/>
          <p:nvPr/>
        </p:nvGrpSpPr>
        <p:grpSpPr>
          <a:xfrm>
            <a:off x="2054500" y="2573113"/>
            <a:ext cx="1437005" cy="8049259"/>
            <a:chOff x="2054500" y="2573113"/>
            <a:chExt cx="1437005" cy="8049259"/>
          </a:xfrm>
        </p:grpSpPr>
        <p:sp>
          <p:nvSpPr>
            <p:cNvPr id="17" name="object 8"/>
            <p:cNvSpPr/>
            <p:nvPr/>
          </p:nvSpPr>
          <p:spPr>
            <a:xfrm>
              <a:off x="2054500" y="2573113"/>
              <a:ext cx="720090" cy="2049780"/>
            </a:xfrm>
            <a:custGeom>
              <a:avLst/>
              <a:gdLst/>
              <a:ahLst/>
              <a:cxnLst/>
              <a:rect l="l" t="t" r="r" b="b"/>
              <a:pathLst>
                <a:path w="720089" h="2049779">
                  <a:moveTo>
                    <a:pt x="512554" y="0"/>
                  </a:moveTo>
                  <a:lnTo>
                    <a:pt x="0" y="0"/>
                  </a:lnTo>
                  <a:lnTo>
                    <a:pt x="214419" y="1794681"/>
                  </a:lnTo>
                  <a:lnTo>
                    <a:pt x="501384" y="2049616"/>
                  </a:lnTo>
                  <a:lnTo>
                    <a:pt x="719762" y="1734306"/>
                  </a:lnTo>
                  <a:lnTo>
                    <a:pt x="512554" y="0"/>
                  </a:lnTo>
                  <a:close/>
                </a:path>
              </a:pathLst>
            </a:custGeom>
            <a:solidFill>
              <a:srgbClr val="00B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2290485" y="4487900"/>
              <a:ext cx="723265" cy="2134870"/>
            </a:xfrm>
            <a:custGeom>
              <a:avLst/>
              <a:gdLst/>
              <a:ahLst/>
              <a:cxnLst/>
              <a:rect l="l" t="t" r="r" b="b"/>
              <a:pathLst>
                <a:path w="723264" h="2134870">
                  <a:moveTo>
                    <a:pt x="505339" y="0"/>
                  </a:moveTo>
                  <a:lnTo>
                    <a:pt x="286738" y="315339"/>
                  </a:lnTo>
                  <a:lnTo>
                    <a:pt x="0" y="60375"/>
                  </a:lnTo>
                  <a:lnTo>
                    <a:pt x="217347" y="1879586"/>
                  </a:lnTo>
                  <a:lnTo>
                    <a:pt x="504308" y="2134527"/>
                  </a:lnTo>
                  <a:lnTo>
                    <a:pt x="722685" y="1819214"/>
                  </a:lnTo>
                  <a:lnTo>
                    <a:pt x="505339" y="0"/>
                  </a:lnTo>
                  <a:close/>
                </a:path>
              </a:pathLst>
            </a:custGeom>
            <a:solidFill>
              <a:srgbClr val="F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2529394" y="6487593"/>
              <a:ext cx="723265" cy="2134870"/>
            </a:xfrm>
            <a:custGeom>
              <a:avLst/>
              <a:gdLst/>
              <a:ahLst/>
              <a:cxnLst/>
              <a:rect l="l" t="t" r="r" b="b"/>
              <a:pathLst>
                <a:path w="723264" h="2134870">
                  <a:moveTo>
                    <a:pt x="505338" y="0"/>
                  </a:moveTo>
                  <a:lnTo>
                    <a:pt x="286738" y="315338"/>
                  </a:lnTo>
                  <a:lnTo>
                    <a:pt x="0" y="60374"/>
                  </a:lnTo>
                  <a:lnTo>
                    <a:pt x="217350" y="1879584"/>
                  </a:lnTo>
                  <a:lnTo>
                    <a:pt x="504308" y="2134526"/>
                  </a:lnTo>
                  <a:lnTo>
                    <a:pt x="722685" y="1819212"/>
                  </a:lnTo>
                  <a:lnTo>
                    <a:pt x="505338" y="0"/>
                  </a:lnTo>
                  <a:close/>
                </a:path>
              </a:pathLst>
            </a:custGeom>
            <a:solidFill>
              <a:srgbClr val="B3E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/>
            <p:cNvSpPr/>
            <p:nvPr/>
          </p:nvSpPr>
          <p:spPr>
            <a:xfrm>
              <a:off x="2768306" y="8487284"/>
              <a:ext cx="723265" cy="2134870"/>
            </a:xfrm>
            <a:custGeom>
              <a:avLst/>
              <a:gdLst/>
              <a:ahLst/>
              <a:cxnLst/>
              <a:rect l="l" t="t" r="r" b="b"/>
              <a:pathLst>
                <a:path w="723264" h="2134870">
                  <a:moveTo>
                    <a:pt x="505338" y="0"/>
                  </a:moveTo>
                  <a:lnTo>
                    <a:pt x="286737" y="315339"/>
                  </a:lnTo>
                  <a:lnTo>
                    <a:pt x="0" y="60375"/>
                  </a:lnTo>
                  <a:lnTo>
                    <a:pt x="217347" y="1879586"/>
                  </a:lnTo>
                  <a:lnTo>
                    <a:pt x="504308" y="2134527"/>
                  </a:lnTo>
                  <a:lnTo>
                    <a:pt x="722685" y="1819214"/>
                  </a:lnTo>
                  <a:lnTo>
                    <a:pt x="505338" y="0"/>
                  </a:lnTo>
                  <a:close/>
                </a:path>
              </a:pathLst>
            </a:custGeom>
            <a:solidFill>
              <a:srgbClr val="007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2"/>
          <p:cNvSpPr txBox="1"/>
          <p:nvPr/>
        </p:nvSpPr>
        <p:spPr>
          <a:xfrm rot="4980000">
            <a:off x="1779623" y="3524525"/>
            <a:ext cx="1268702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00" b="1" spc="-1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1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12"/>
          <p:cNvSpPr txBox="1"/>
          <p:nvPr/>
        </p:nvSpPr>
        <p:spPr>
          <a:xfrm rot="4980000">
            <a:off x="1866130" y="5586585"/>
            <a:ext cx="150343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lang="ru-RU" sz="1500" b="1" spc="-30" dirty="0">
                <a:solidFill>
                  <a:srgbClr val="FFFFFF"/>
                </a:solidFill>
                <a:latin typeface="Arial"/>
                <a:cs typeface="Arial"/>
              </a:rPr>
              <a:t>ПРОДВИЖЕНИЕ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object 13"/>
          <p:cNvSpPr txBox="1"/>
          <p:nvPr/>
        </p:nvSpPr>
        <p:spPr>
          <a:xfrm rot="4980000">
            <a:off x="2142310" y="7478390"/>
            <a:ext cx="144911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lang="ru-RU" sz="1500" b="1" dirty="0">
                <a:latin typeface="Arial"/>
                <a:cs typeface="Arial"/>
              </a:rPr>
              <a:t>ПОДДЕРЖКА</a:t>
            </a:r>
            <a:endParaRPr sz="1500" b="1" dirty="0">
              <a:latin typeface="Arial"/>
              <a:cs typeface="Arial"/>
            </a:endParaRPr>
          </a:p>
        </p:txBody>
      </p:sp>
      <p:sp>
        <p:nvSpPr>
          <p:cNvPr id="24" name="object 13"/>
          <p:cNvSpPr txBox="1"/>
          <p:nvPr/>
        </p:nvSpPr>
        <p:spPr>
          <a:xfrm rot="4980000">
            <a:off x="2359412" y="9516523"/>
            <a:ext cx="153106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lang="ru-RU" sz="1500" b="1" dirty="0">
                <a:latin typeface="Arial"/>
                <a:cs typeface="Arial"/>
              </a:rPr>
              <a:t>ПОСТУПЛЕНИЕ</a:t>
            </a:r>
            <a:endParaRPr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1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44916" y="450504"/>
            <a:ext cx="949960" cy="949960"/>
          </a:xfrm>
          <a:custGeom>
            <a:avLst/>
            <a:gdLst/>
            <a:ahLst/>
            <a:cxnLst/>
            <a:rect l="l" t="t" r="r" b="b"/>
            <a:pathLst>
              <a:path w="949960" h="949960">
                <a:moveTo>
                  <a:pt x="474905" y="0"/>
                </a:moveTo>
                <a:lnTo>
                  <a:pt x="426356" y="2452"/>
                </a:lnTo>
                <a:lnTo>
                  <a:pt x="379208" y="9649"/>
                </a:lnTo>
                <a:lnTo>
                  <a:pt x="333699" y="21353"/>
                </a:lnTo>
                <a:lnTo>
                  <a:pt x="290070" y="37325"/>
                </a:lnTo>
                <a:lnTo>
                  <a:pt x="248557" y="57325"/>
                </a:lnTo>
                <a:lnTo>
                  <a:pt x="209401" y="81115"/>
                </a:lnTo>
                <a:lnTo>
                  <a:pt x="172840" y="108456"/>
                </a:lnTo>
                <a:lnTo>
                  <a:pt x="139113" y="139110"/>
                </a:lnTo>
                <a:lnTo>
                  <a:pt x="108460" y="172836"/>
                </a:lnTo>
                <a:lnTo>
                  <a:pt x="81118" y="209397"/>
                </a:lnTo>
                <a:lnTo>
                  <a:pt x="57295" y="248620"/>
                </a:lnTo>
                <a:lnTo>
                  <a:pt x="37326" y="290066"/>
                </a:lnTo>
                <a:lnTo>
                  <a:pt x="21354" y="333696"/>
                </a:lnTo>
                <a:lnTo>
                  <a:pt x="9650" y="379206"/>
                </a:lnTo>
                <a:lnTo>
                  <a:pt x="2452" y="426355"/>
                </a:lnTo>
                <a:lnTo>
                  <a:pt x="0" y="474906"/>
                </a:lnTo>
                <a:lnTo>
                  <a:pt x="2452" y="523453"/>
                </a:lnTo>
                <a:lnTo>
                  <a:pt x="9650" y="570599"/>
                </a:lnTo>
                <a:lnTo>
                  <a:pt x="21354" y="616106"/>
                </a:lnTo>
                <a:lnTo>
                  <a:pt x="37326" y="659735"/>
                </a:lnTo>
                <a:lnTo>
                  <a:pt x="57327" y="701247"/>
                </a:lnTo>
                <a:lnTo>
                  <a:pt x="81118" y="740402"/>
                </a:lnTo>
                <a:lnTo>
                  <a:pt x="108460" y="776962"/>
                </a:lnTo>
                <a:lnTo>
                  <a:pt x="139113" y="810689"/>
                </a:lnTo>
                <a:lnTo>
                  <a:pt x="172840" y="841342"/>
                </a:lnTo>
                <a:lnTo>
                  <a:pt x="209401" y="868683"/>
                </a:lnTo>
                <a:lnTo>
                  <a:pt x="248557" y="892474"/>
                </a:lnTo>
                <a:lnTo>
                  <a:pt x="290070" y="912475"/>
                </a:lnTo>
                <a:lnTo>
                  <a:pt x="333699" y="928447"/>
                </a:lnTo>
                <a:lnTo>
                  <a:pt x="379208" y="940151"/>
                </a:lnTo>
                <a:lnTo>
                  <a:pt x="426356" y="947349"/>
                </a:lnTo>
                <a:lnTo>
                  <a:pt x="474905" y="949801"/>
                </a:lnTo>
                <a:lnTo>
                  <a:pt x="523452" y="947349"/>
                </a:lnTo>
                <a:lnTo>
                  <a:pt x="570598" y="940151"/>
                </a:lnTo>
                <a:lnTo>
                  <a:pt x="616105" y="928447"/>
                </a:lnTo>
                <a:lnTo>
                  <a:pt x="659734" y="912475"/>
                </a:lnTo>
                <a:lnTo>
                  <a:pt x="701246" y="892474"/>
                </a:lnTo>
                <a:lnTo>
                  <a:pt x="740401" y="868683"/>
                </a:lnTo>
                <a:lnTo>
                  <a:pt x="776961" y="841342"/>
                </a:lnTo>
                <a:lnTo>
                  <a:pt x="810688" y="810689"/>
                </a:lnTo>
                <a:lnTo>
                  <a:pt x="831815" y="787443"/>
                </a:lnTo>
                <a:lnTo>
                  <a:pt x="284865" y="787443"/>
                </a:lnTo>
                <a:lnTo>
                  <a:pt x="304529" y="749167"/>
                </a:lnTo>
                <a:lnTo>
                  <a:pt x="304535" y="213998"/>
                </a:lnTo>
                <a:lnTo>
                  <a:pt x="528380" y="213998"/>
                </a:lnTo>
                <a:lnTo>
                  <a:pt x="518548" y="204939"/>
                </a:lnTo>
                <a:lnTo>
                  <a:pt x="496140" y="193807"/>
                </a:lnTo>
                <a:lnTo>
                  <a:pt x="474061" y="188568"/>
                </a:lnTo>
                <a:lnTo>
                  <a:pt x="454437" y="187258"/>
                </a:lnTo>
                <a:lnTo>
                  <a:pt x="295270" y="187214"/>
                </a:lnTo>
                <a:lnTo>
                  <a:pt x="276498" y="150511"/>
                </a:lnTo>
                <a:lnTo>
                  <a:pt x="821050" y="150511"/>
                </a:lnTo>
                <a:lnTo>
                  <a:pt x="810688" y="139110"/>
                </a:lnTo>
                <a:lnTo>
                  <a:pt x="776961" y="108456"/>
                </a:lnTo>
                <a:lnTo>
                  <a:pt x="740401" y="81115"/>
                </a:lnTo>
                <a:lnTo>
                  <a:pt x="701246" y="57325"/>
                </a:lnTo>
                <a:lnTo>
                  <a:pt x="659734" y="37325"/>
                </a:lnTo>
                <a:lnTo>
                  <a:pt x="616105" y="21353"/>
                </a:lnTo>
                <a:lnTo>
                  <a:pt x="570598" y="9649"/>
                </a:lnTo>
                <a:lnTo>
                  <a:pt x="523452" y="2452"/>
                </a:lnTo>
                <a:lnTo>
                  <a:pt x="474905" y="0"/>
                </a:lnTo>
                <a:close/>
              </a:path>
              <a:path w="949960" h="949960">
                <a:moveTo>
                  <a:pt x="949065" y="460345"/>
                </a:moveTo>
                <a:lnTo>
                  <a:pt x="572335" y="460345"/>
                </a:lnTo>
                <a:lnTo>
                  <a:pt x="614538" y="483221"/>
                </a:lnTo>
                <a:lnTo>
                  <a:pt x="647365" y="516232"/>
                </a:lnTo>
                <a:lnTo>
                  <a:pt x="670816" y="558290"/>
                </a:lnTo>
                <a:lnTo>
                  <a:pt x="684889" y="608308"/>
                </a:lnTo>
                <a:lnTo>
                  <a:pt x="689580" y="665201"/>
                </a:lnTo>
                <a:lnTo>
                  <a:pt x="689580" y="749167"/>
                </a:lnTo>
                <a:lnTo>
                  <a:pt x="709250" y="787443"/>
                </a:lnTo>
                <a:lnTo>
                  <a:pt x="831815" y="787443"/>
                </a:lnTo>
                <a:lnTo>
                  <a:pt x="841341" y="776962"/>
                </a:lnTo>
                <a:lnTo>
                  <a:pt x="868682" y="740402"/>
                </a:lnTo>
                <a:lnTo>
                  <a:pt x="892473" y="701247"/>
                </a:lnTo>
                <a:lnTo>
                  <a:pt x="912474" y="659735"/>
                </a:lnTo>
                <a:lnTo>
                  <a:pt x="928446" y="616106"/>
                </a:lnTo>
                <a:lnTo>
                  <a:pt x="940150" y="570599"/>
                </a:lnTo>
                <a:lnTo>
                  <a:pt x="947348" y="523453"/>
                </a:lnTo>
                <a:lnTo>
                  <a:pt x="949800" y="474906"/>
                </a:lnTo>
                <a:lnTo>
                  <a:pt x="949065" y="460345"/>
                </a:lnTo>
                <a:close/>
              </a:path>
              <a:path w="949960" h="949960">
                <a:moveTo>
                  <a:pt x="528380" y="213998"/>
                </a:moveTo>
                <a:lnTo>
                  <a:pt x="391382" y="213998"/>
                </a:lnTo>
                <a:lnTo>
                  <a:pt x="391382" y="748569"/>
                </a:lnTo>
                <a:lnTo>
                  <a:pt x="452764" y="748569"/>
                </a:lnTo>
                <a:lnTo>
                  <a:pt x="452764" y="539778"/>
                </a:lnTo>
                <a:lnTo>
                  <a:pt x="584918" y="539778"/>
                </a:lnTo>
                <a:lnTo>
                  <a:pt x="572520" y="511570"/>
                </a:lnTo>
                <a:lnTo>
                  <a:pt x="534580" y="474230"/>
                </a:lnTo>
                <a:lnTo>
                  <a:pt x="572335" y="460345"/>
                </a:lnTo>
                <a:lnTo>
                  <a:pt x="949065" y="460345"/>
                </a:lnTo>
                <a:lnTo>
                  <a:pt x="948530" y="449753"/>
                </a:lnTo>
                <a:lnTo>
                  <a:pt x="456031" y="449753"/>
                </a:lnTo>
                <a:lnTo>
                  <a:pt x="436786" y="449186"/>
                </a:lnTo>
                <a:lnTo>
                  <a:pt x="422777" y="448044"/>
                </a:lnTo>
                <a:lnTo>
                  <a:pt x="422777" y="416073"/>
                </a:lnTo>
                <a:lnTo>
                  <a:pt x="467123" y="416073"/>
                </a:lnTo>
                <a:lnTo>
                  <a:pt x="480876" y="414362"/>
                </a:lnTo>
                <a:lnTo>
                  <a:pt x="524164" y="391557"/>
                </a:lnTo>
                <a:lnTo>
                  <a:pt x="551509" y="357973"/>
                </a:lnTo>
                <a:lnTo>
                  <a:pt x="564235" y="308703"/>
                </a:lnTo>
                <a:lnTo>
                  <a:pt x="452764" y="308703"/>
                </a:lnTo>
                <a:lnTo>
                  <a:pt x="452764" y="277286"/>
                </a:lnTo>
                <a:lnTo>
                  <a:pt x="563237" y="277286"/>
                </a:lnTo>
                <a:lnTo>
                  <a:pt x="560135" y="262235"/>
                </a:lnTo>
                <a:lnTo>
                  <a:pt x="555033" y="248553"/>
                </a:lnTo>
                <a:lnTo>
                  <a:pt x="548068" y="235999"/>
                </a:lnTo>
                <a:lnTo>
                  <a:pt x="539157" y="223928"/>
                </a:lnTo>
                <a:lnTo>
                  <a:pt x="528380" y="213998"/>
                </a:lnTo>
                <a:close/>
              </a:path>
              <a:path w="949960" h="949960">
                <a:moveTo>
                  <a:pt x="584918" y="539778"/>
                </a:moveTo>
                <a:lnTo>
                  <a:pt x="532929" y="539778"/>
                </a:lnTo>
                <a:lnTo>
                  <a:pt x="532929" y="748347"/>
                </a:lnTo>
                <a:lnTo>
                  <a:pt x="602389" y="748347"/>
                </a:lnTo>
                <a:lnTo>
                  <a:pt x="602389" y="653322"/>
                </a:lnTo>
                <a:lnTo>
                  <a:pt x="600909" y="606856"/>
                </a:lnTo>
                <a:lnTo>
                  <a:pt x="592791" y="557692"/>
                </a:lnTo>
                <a:lnTo>
                  <a:pt x="584918" y="539778"/>
                </a:lnTo>
                <a:close/>
              </a:path>
              <a:path w="949960" h="949960">
                <a:moveTo>
                  <a:pt x="821050" y="150511"/>
                </a:moveTo>
                <a:lnTo>
                  <a:pt x="439443" y="150511"/>
                </a:lnTo>
                <a:lnTo>
                  <a:pt x="441671" y="150533"/>
                </a:lnTo>
                <a:lnTo>
                  <a:pt x="442701" y="150567"/>
                </a:lnTo>
                <a:lnTo>
                  <a:pt x="475415" y="150567"/>
                </a:lnTo>
                <a:lnTo>
                  <a:pt x="517455" y="152712"/>
                </a:lnTo>
                <a:lnTo>
                  <a:pt x="574703" y="170118"/>
                </a:lnTo>
                <a:lnTo>
                  <a:pt x="624428" y="214014"/>
                </a:lnTo>
                <a:lnTo>
                  <a:pt x="647337" y="273284"/>
                </a:lnTo>
                <a:lnTo>
                  <a:pt x="649132" y="296391"/>
                </a:lnTo>
                <a:lnTo>
                  <a:pt x="647259" y="320177"/>
                </a:lnTo>
                <a:lnTo>
                  <a:pt x="631062" y="366768"/>
                </a:lnTo>
                <a:lnTo>
                  <a:pt x="600159" y="405054"/>
                </a:lnTo>
                <a:lnTo>
                  <a:pt x="548000" y="437364"/>
                </a:lnTo>
                <a:lnTo>
                  <a:pt x="508560" y="446559"/>
                </a:lnTo>
                <a:lnTo>
                  <a:pt x="456031" y="449753"/>
                </a:lnTo>
                <a:lnTo>
                  <a:pt x="948530" y="449753"/>
                </a:lnTo>
                <a:lnTo>
                  <a:pt x="940150" y="379206"/>
                </a:lnTo>
                <a:lnTo>
                  <a:pt x="928446" y="333696"/>
                </a:lnTo>
                <a:lnTo>
                  <a:pt x="912474" y="290066"/>
                </a:lnTo>
                <a:lnTo>
                  <a:pt x="892473" y="248553"/>
                </a:lnTo>
                <a:lnTo>
                  <a:pt x="868682" y="209397"/>
                </a:lnTo>
                <a:lnTo>
                  <a:pt x="841341" y="172836"/>
                </a:lnTo>
                <a:lnTo>
                  <a:pt x="821050" y="150511"/>
                </a:lnTo>
                <a:close/>
              </a:path>
              <a:path w="949960" h="949960">
                <a:moveTo>
                  <a:pt x="467123" y="416073"/>
                </a:moveTo>
                <a:lnTo>
                  <a:pt x="422777" y="416073"/>
                </a:lnTo>
                <a:lnTo>
                  <a:pt x="428391" y="416737"/>
                </a:lnTo>
                <a:lnTo>
                  <a:pt x="435223" y="417312"/>
                </a:lnTo>
                <a:lnTo>
                  <a:pt x="443311" y="417716"/>
                </a:lnTo>
                <a:lnTo>
                  <a:pt x="452697" y="417868"/>
                </a:lnTo>
                <a:lnTo>
                  <a:pt x="467123" y="416073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6068" y="1193632"/>
            <a:ext cx="1163320" cy="44450"/>
          </a:xfrm>
          <a:custGeom>
            <a:avLst/>
            <a:gdLst/>
            <a:ahLst/>
            <a:cxnLst/>
            <a:rect l="l" t="t" r="r" b="b"/>
            <a:pathLst>
              <a:path w="1163320" h="44450">
                <a:moveTo>
                  <a:pt x="1163058" y="0"/>
                </a:moveTo>
                <a:lnTo>
                  <a:pt x="0" y="0"/>
                </a:lnTo>
                <a:lnTo>
                  <a:pt x="0" y="43972"/>
                </a:lnTo>
                <a:lnTo>
                  <a:pt x="1163058" y="43972"/>
                </a:lnTo>
                <a:lnTo>
                  <a:pt x="1163058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136650" y="1590105"/>
            <a:ext cx="14631035" cy="251030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5400" b="1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Процесс </a:t>
            </a:r>
            <a:r>
              <a:rPr lang="ru-RU" sz="5400" b="1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приема </a:t>
            </a:r>
            <a:r>
              <a:rPr lang="ru-RU" sz="5400" b="1" spc="-10" dirty="0" smtClean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абитуриентов </a:t>
            </a:r>
            <a:endParaRPr lang="ru-RU" sz="5400" b="1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  <a:p>
            <a:r>
              <a:rPr lang="ru-RU" sz="5400" dirty="0"/>
              <a:t/>
            </a:r>
            <a:br>
              <a:rPr lang="ru-RU" sz="5400" dirty="0"/>
            </a:br>
            <a:endParaRPr lang="ru-RU" sz="5400" b="1" spc="-10" dirty="0">
              <a:solidFill>
                <a:srgbClr val="1D1D1B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1993587" y="49231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1289050" y="2682875"/>
            <a:ext cx="16459200" cy="73968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1. Проведение рекламной кампании в </a:t>
            </a:r>
            <a:r>
              <a:rPr lang="ru-RU"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соцсетях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 и с онлайн партнерами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2. Разработка и ведение страницы программы (</a:t>
            </a:r>
            <a:r>
              <a:rPr lang="ru-RU" sz="4000" spc="-10" dirty="0" err="1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лендинги</a:t>
            </a:r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3. Прием и обработка заявок от абитуриентов в CRM 365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4. Регистрация абитуриента в личном кабинете (АСАВ) . Заполнение и обработка заявки.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5. Проведение вступительных испытаний и подведение их итогов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6. Получение согласия о поступлении на программу при успешной сдаче экзамена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7. Заключение договора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8. Рассмотрение вопроса отсрочки платежа и предоставления рассрочки,  предоставление образовательного кредита</a:t>
            </a:r>
          </a:p>
          <a:p>
            <a:r>
              <a:rPr lang="ru-RU" sz="4000" spc="-10" dirty="0">
                <a:solidFill>
                  <a:srgbClr val="1D1D1B"/>
                </a:solidFill>
                <a:latin typeface="Myriad Pro" pitchFamily="34" charset="0"/>
                <a:cs typeface="Arial" panose="020B0604020202020204" pitchFamily="34" charset="0"/>
              </a:rPr>
              <a:t>9. Выпуск приказа о зачислении</a:t>
            </a:r>
          </a:p>
        </p:txBody>
      </p:sp>
    </p:spTree>
    <p:extLst>
      <p:ext uri="{BB962C8B-B14F-4D97-AF65-F5344CB8AC3E}">
        <p14:creationId xmlns:p14="http://schemas.microsoft.com/office/powerpoint/2010/main" val="41865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854075"/>
            <a:ext cx="951058" cy="951058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2279650" y="100647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4337050" y="824239"/>
            <a:ext cx="14394295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ru-RU" sz="5400" u="sng" kern="0" dirty="0">
                <a:solidFill>
                  <a:srgbClr val="003399"/>
                </a:solidFill>
                <a:latin typeface="DIN Pro Cond Black" pitchFamily="34" charset="-52"/>
                <a:cs typeface="DIN Pro Cond Black" pitchFamily="34" charset="-52"/>
              </a:rPr>
              <a:t>БАЗОВАЯ ИНФОРМАЦИЯ НА СТРАНИЦЕ ДОО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7842249" y="2301875"/>
            <a:ext cx="10591801" cy="12383518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defTabSz="1507768">
              <a:lnSpc>
                <a:spcPts val="5772"/>
              </a:lnSpc>
              <a:spcBef>
                <a:spcPts val="1365"/>
              </a:spcBef>
              <a:defRPr/>
            </a:pPr>
            <a:r>
              <a:rPr lang="ru-RU" sz="3500" b="1" dirty="0">
                <a:latin typeface="Myriad Pro" pitchFamily="34" charset="0"/>
                <a:ea typeface="Arial Narrow" charset="0"/>
                <a:cs typeface="Arial Narrow" charset="0"/>
              </a:rPr>
              <a:t>Страница  проекта на </a:t>
            </a:r>
            <a:r>
              <a:rPr lang="en-US" sz="3500" b="1" dirty="0">
                <a:latin typeface="Myriad Pro" pitchFamily="34" charset="0"/>
                <a:ea typeface="Arial Narrow" charset="0"/>
                <a:cs typeface="Arial Narrow" charset="0"/>
              </a:rPr>
              <a:t>https://elearning.hse.ru/</a:t>
            </a:r>
            <a:endParaRPr lang="ru-RU" sz="3500" b="1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Путь </a:t>
            </a: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абитуриента (РФ,  иностранные)</a:t>
            </a: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Тренинги для </a:t>
            </a: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ОП (</a:t>
            </a:r>
            <a:r>
              <a:rPr lang="en-US" sz="3500" dirty="0" smtClean="0">
                <a:latin typeface="Myriad Pro" pitchFamily="34" charset="0"/>
                <a:ea typeface="Arial Narrow" charset="0"/>
                <a:cs typeface="Arial Narrow" charset="0"/>
              </a:rPr>
              <a:t>CRM</a:t>
            </a: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;</a:t>
            </a: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  по продажам, работа с возражениями)</a:t>
            </a: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 err="1" smtClean="0">
                <a:latin typeface="Myriad Pro" pitchFamily="34" charset="0"/>
                <a:ea typeface="Arial Narrow" charset="0"/>
                <a:cs typeface="Arial Narrow" charset="0"/>
              </a:rPr>
              <a:t>Лендинги</a:t>
            </a: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 ОП (централизованная проверка. </a:t>
            </a:r>
            <a:r>
              <a:rPr lang="ru-RU" sz="3500" b="1" dirty="0" smtClean="0">
                <a:latin typeface="Myriad Pro" pitchFamily="34" charset="0"/>
                <a:ea typeface="Arial Narrow" charset="0"/>
                <a:cs typeface="Arial Narrow" charset="0"/>
              </a:rPr>
              <a:t>НЕ обновлены даты приема, стоимость!</a:t>
            </a: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) Встреча ДОО и ОП по </a:t>
            </a:r>
            <a:r>
              <a:rPr lang="ru-RU" sz="3500" dirty="0" err="1" smtClean="0">
                <a:latin typeface="Myriad Pro" pitchFamily="34" charset="0"/>
                <a:ea typeface="Arial Narrow" charset="0"/>
                <a:cs typeface="Arial Narrow" charset="0"/>
              </a:rPr>
              <a:t>лендингам</a:t>
            </a: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 </a:t>
            </a:r>
            <a:r>
              <a:rPr lang="ru-RU" sz="3500" b="1" dirty="0" smtClean="0">
                <a:latin typeface="Myriad Pro" pitchFamily="34" charset="0"/>
                <a:ea typeface="Arial Narrow" charset="0"/>
                <a:cs typeface="Arial Narrow" charset="0"/>
              </a:rPr>
              <a:t>28.01.22</a:t>
            </a:r>
            <a:endParaRPr lang="ru-RU" sz="3500" b="1" dirty="0" smtClean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 smtClean="0">
                <a:latin typeface="Myriad Pro" pitchFamily="34" charset="0"/>
                <a:ea typeface="Arial Narrow" charset="0"/>
                <a:cs typeface="Arial Narrow" charset="0"/>
              </a:rPr>
              <a:t>Организация </a:t>
            </a: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мероприятий  и рассылок</a:t>
            </a: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Заключение договоров</a:t>
            </a: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latin typeface="Myriad Pro" pitchFamily="34" charset="0"/>
                <a:ea typeface="Arial Narrow" charset="0"/>
                <a:cs typeface="Arial Narrow" charset="0"/>
              </a:rPr>
              <a:t>…..</a:t>
            </a: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  <a:p>
            <a:pPr marL="565412" indent="-565412" defTabSz="1507768">
              <a:lnSpc>
                <a:spcPts val="5772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/>
            </a:pPr>
            <a:endParaRPr lang="ru-RU" sz="3500" dirty="0">
              <a:latin typeface="Myriad Pro" pitchFamily="34" charset="0"/>
              <a:ea typeface="Arial Narrow" charset="0"/>
              <a:cs typeface="Arial Narrow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t="15475" r="66644" b="25711"/>
          <a:stretch/>
        </p:blipFill>
        <p:spPr bwMode="auto">
          <a:xfrm>
            <a:off x="755650" y="2454275"/>
            <a:ext cx="6096000" cy="731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1774" cy="1130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0608" y="2226934"/>
            <a:ext cx="3600842" cy="8235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00" b="1" dirty="0">
                <a:solidFill>
                  <a:srgbClr val="FFFFFF"/>
                </a:solidFill>
                <a:latin typeface="DIN Pro Cond Black" pitchFamily="34" charset="-52"/>
                <a:cs typeface="DIN Pro Cond Black" pitchFamily="34" charset="-52"/>
              </a:rPr>
              <a:t>КОНТАКТЫ</a:t>
            </a:r>
            <a:endParaRPr sz="5200" dirty="0">
              <a:latin typeface="DIN Pro Cond Black" pitchFamily="34" charset="-52"/>
              <a:cs typeface="DIN Pro Cond Black" pitchFamily="34" charset="-5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4916" y="450504"/>
            <a:ext cx="17465040" cy="9190990"/>
            <a:chOff x="944916" y="450504"/>
            <a:chExt cx="17465040" cy="9190990"/>
          </a:xfrm>
        </p:grpSpPr>
        <p:sp>
          <p:nvSpPr>
            <p:cNvPr id="5" name="object 5"/>
            <p:cNvSpPr/>
            <p:nvPr/>
          </p:nvSpPr>
          <p:spPr>
            <a:xfrm>
              <a:off x="1669059" y="2977132"/>
              <a:ext cx="16741140" cy="6664959"/>
            </a:xfrm>
            <a:custGeom>
              <a:avLst/>
              <a:gdLst/>
              <a:ahLst/>
              <a:cxnLst/>
              <a:rect l="l" t="t" r="r" b="b"/>
              <a:pathLst>
                <a:path w="16741140" h="6664959">
                  <a:moveTo>
                    <a:pt x="2713494" y="0"/>
                  </a:moveTo>
                  <a:lnTo>
                    <a:pt x="0" y="0"/>
                  </a:lnTo>
                  <a:lnTo>
                    <a:pt x="0" y="62966"/>
                  </a:lnTo>
                  <a:lnTo>
                    <a:pt x="2713494" y="62966"/>
                  </a:lnTo>
                  <a:lnTo>
                    <a:pt x="2713494" y="0"/>
                  </a:lnTo>
                  <a:close/>
                </a:path>
                <a:path w="16741140" h="6664959">
                  <a:moveTo>
                    <a:pt x="7099897" y="2290826"/>
                  </a:moveTo>
                  <a:lnTo>
                    <a:pt x="7024497" y="2226513"/>
                  </a:lnTo>
                  <a:lnTo>
                    <a:pt x="6939293" y="2153742"/>
                  </a:lnTo>
                  <a:lnTo>
                    <a:pt x="6941807" y="2310206"/>
                  </a:lnTo>
                  <a:lnTo>
                    <a:pt x="6942658" y="2364905"/>
                  </a:lnTo>
                  <a:lnTo>
                    <a:pt x="6992734" y="2308885"/>
                  </a:lnTo>
                  <a:lnTo>
                    <a:pt x="7025907" y="2379307"/>
                  </a:lnTo>
                  <a:lnTo>
                    <a:pt x="7057961" y="2364194"/>
                  </a:lnTo>
                  <a:lnTo>
                    <a:pt x="7031926" y="2308885"/>
                  </a:lnTo>
                  <a:lnTo>
                    <a:pt x="7024814" y="2293772"/>
                  </a:lnTo>
                  <a:lnTo>
                    <a:pt x="7099897" y="2290826"/>
                  </a:lnTo>
                  <a:close/>
                </a:path>
                <a:path w="16741140" h="6664959">
                  <a:moveTo>
                    <a:pt x="7105624" y="1214818"/>
                  </a:moveTo>
                  <a:lnTo>
                    <a:pt x="7097941" y="1207376"/>
                  </a:lnTo>
                  <a:lnTo>
                    <a:pt x="7088797" y="1201712"/>
                  </a:lnTo>
                  <a:lnTo>
                    <a:pt x="7078497" y="1198092"/>
                  </a:lnTo>
                  <a:lnTo>
                    <a:pt x="7067321" y="1196835"/>
                  </a:lnTo>
                  <a:lnTo>
                    <a:pt x="6734327" y="1196835"/>
                  </a:lnTo>
                  <a:lnTo>
                    <a:pt x="6723151" y="1198092"/>
                  </a:lnTo>
                  <a:lnTo>
                    <a:pt x="6712852" y="1201712"/>
                  </a:lnTo>
                  <a:lnTo>
                    <a:pt x="6703708" y="1207376"/>
                  </a:lnTo>
                  <a:lnTo>
                    <a:pt x="6696011" y="1214818"/>
                  </a:lnTo>
                  <a:lnTo>
                    <a:pt x="6700444" y="1214818"/>
                  </a:lnTo>
                  <a:lnTo>
                    <a:pt x="6900824" y="1344460"/>
                  </a:lnTo>
                  <a:lnTo>
                    <a:pt x="7101205" y="1214818"/>
                  </a:lnTo>
                  <a:lnTo>
                    <a:pt x="7105624" y="1214818"/>
                  </a:lnTo>
                  <a:close/>
                </a:path>
                <a:path w="16741140" h="6664959">
                  <a:moveTo>
                    <a:pt x="7117245" y="1385836"/>
                  </a:moveTo>
                  <a:lnTo>
                    <a:pt x="7117220" y="1245831"/>
                  </a:lnTo>
                  <a:lnTo>
                    <a:pt x="6900824" y="1385836"/>
                  </a:lnTo>
                  <a:lnTo>
                    <a:pt x="6684429" y="1245831"/>
                  </a:lnTo>
                  <a:lnTo>
                    <a:pt x="6684416" y="1456563"/>
                  </a:lnTo>
                  <a:lnTo>
                    <a:pt x="6699072" y="1491818"/>
                  </a:lnTo>
                  <a:lnTo>
                    <a:pt x="6734327" y="1506474"/>
                  </a:lnTo>
                  <a:lnTo>
                    <a:pt x="7067321" y="1506474"/>
                  </a:lnTo>
                  <a:lnTo>
                    <a:pt x="7086714" y="1502537"/>
                  </a:lnTo>
                  <a:lnTo>
                    <a:pt x="7102576" y="1491818"/>
                  </a:lnTo>
                  <a:lnTo>
                    <a:pt x="7113308" y="1475943"/>
                  </a:lnTo>
                  <a:lnTo>
                    <a:pt x="7117245" y="1456563"/>
                  </a:lnTo>
                  <a:lnTo>
                    <a:pt x="7117245" y="1385836"/>
                  </a:lnTo>
                  <a:close/>
                </a:path>
                <a:path w="16741140" h="6664959">
                  <a:moveTo>
                    <a:pt x="7125551" y="2142693"/>
                  </a:moveTo>
                  <a:lnTo>
                    <a:pt x="7121182" y="2099271"/>
                  </a:lnTo>
                  <a:lnTo>
                    <a:pt x="7120991" y="2097392"/>
                  </a:lnTo>
                  <a:lnTo>
                    <a:pt x="7120064" y="2094433"/>
                  </a:lnTo>
                  <a:lnTo>
                    <a:pt x="7112330" y="2069515"/>
                  </a:lnTo>
                  <a:lnTo>
                    <a:pt x="7111962" y="2068296"/>
                  </a:lnTo>
                  <a:lnTo>
                    <a:pt x="7107898" y="2055202"/>
                  </a:lnTo>
                  <a:lnTo>
                    <a:pt x="7087171" y="2017026"/>
                  </a:lnTo>
                  <a:lnTo>
                    <a:pt x="7066077" y="1991461"/>
                  </a:lnTo>
                  <a:lnTo>
                    <a:pt x="7059727" y="1983765"/>
                  </a:lnTo>
                  <a:lnTo>
                    <a:pt x="7050964" y="1976539"/>
                  </a:lnTo>
                  <a:lnTo>
                    <a:pt x="7050964" y="2068296"/>
                  </a:lnTo>
                  <a:lnTo>
                    <a:pt x="7034174" y="2065134"/>
                  </a:lnTo>
                  <a:lnTo>
                    <a:pt x="7017245" y="2062340"/>
                  </a:lnTo>
                  <a:lnTo>
                    <a:pt x="7000202" y="2059927"/>
                  </a:lnTo>
                  <a:lnTo>
                    <a:pt x="6983031" y="2057908"/>
                  </a:lnTo>
                  <a:lnTo>
                    <a:pt x="6982688" y="2054974"/>
                  </a:lnTo>
                  <a:lnTo>
                    <a:pt x="6976034" y="2007882"/>
                  </a:lnTo>
                  <a:lnTo>
                    <a:pt x="6972973" y="1991461"/>
                  </a:lnTo>
                  <a:lnTo>
                    <a:pt x="6997078" y="2005571"/>
                  </a:lnTo>
                  <a:lnTo>
                    <a:pt x="7018401" y="2023364"/>
                  </a:lnTo>
                  <a:lnTo>
                    <a:pt x="7036498" y="2044420"/>
                  </a:lnTo>
                  <a:lnTo>
                    <a:pt x="7050964" y="2068296"/>
                  </a:lnTo>
                  <a:lnTo>
                    <a:pt x="7050964" y="1976539"/>
                  </a:lnTo>
                  <a:lnTo>
                    <a:pt x="6988302" y="1935607"/>
                  </a:lnTo>
                  <a:lnTo>
                    <a:pt x="6946125" y="1922500"/>
                  </a:lnTo>
                  <a:lnTo>
                    <a:pt x="6941706" y="1922056"/>
                  </a:lnTo>
                  <a:lnTo>
                    <a:pt x="6941706" y="2054694"/>
                  </a:lnTo>
                  <a:lnTo>
                    <a:pt x="6932181" y="2054275"/>
                  </a:lnTo>
                  <a:lnTo>
                    <a:pt x="6922630" y="2053971"/>
                  </a:lnTo>
                  <a:lnTo>
                    <a:pt x="6913042" y="2053780"/>
                  </a:lnTo>
                  <a:lnTo>
                    <a:pt x="6903428" y="2053717"/>
                  </a:lnTo>
                  <a:lnTo>
                    <a:pt x="6892493" y="2053793"/>
                  </a:lnTo>
                  <a:lnTo>
                    <a:pt x="6881584" y="2054034"/>
                  </a:lnTo>
                  <a:lnTo>
                    <a:pt x="6870713" y="2054428"/>
                  </a:lnTo>
                  <a:lnTo>
                    <a:pt x="6859892" y="2054974"/>
                  </a:lnTo>
                  <a:lnTo>
                    <a:pt x="6862496" y="2035098"/>
                  </a:lnTo>
                  <a:lnTo>
                    <a:pt x="6865607" y="2015680"/>
                  </a:lnTo>
                  <a:lnTo>
                    <a:pt x="6869227" y="1996440"/>
                  </a:lnTo>
                  <a:lnTo>
                    <a:pt x="6870319" y="1991436"/>
                  </a:lnTo>
                  <a:lnTo>
                    <a:pt x="6873367" y="1977390"/>
                  </a:lnTo>
                  <a:lnTo>
                    <a:pt x="6880111" y="1976424"/>
                  </a:lnTo>
                  <a:lnTo>
                    <a:pt x="6886943" y="1975726"/>
                  </a:lnTo>
                  <a:lnTo>
                    <a:pt x="6893852" y="1975294"/>
                  </a:lnTo>
                  <a:lnTo>
                    <a:pt x="6900837" y="1975154"/>
                  </a:lnTo>
                  <a:lnTo>
                    <a:pt x="6907809" y="1975294"/>
                  </a:lnTo>
                  <a:lnTo>
                    <a:pt x="6936067" y="2015832"/>
                  </a:lnTo>
                  <a:lnTo>
                    <a:pt x="6941706" y="2054694"/>
                  </a:lnTo>
                  <a:lnTo>
                    <a:pt x="6941706" y="1922056"/>
                  </a:lnTo>
                  <a:lnTo>
                    <a:pt x="6900837" y="1917941"/>
                  </a:lnTo>
                  <a:lnTo>
                    <a:pt x="6855536" y="1922500"/>
                  </a:lnTo>
                  <a:lnTo>
                    <a:pt x="6831038" y="1930120"/>
                  </a:lnTo>
                  <a:lnTo>
                    <a:pt x="6831038" y="2295004"/>
                  </a:lnTo>
                  <a:lnTo>
                    <a:pt x="6804622" y="2279853"/>
                  </a:lnTo>
                  <a:lnTo>
                    <a:pt x="6781520" y="2260295"/>
                  </a:lnTo>
                  <a:lnTo>
                    <a:pt x="6762293" y="2236914"/>
                  </a:lnTo>
                  <a:lnTo>
                    <a:pt x="6747510" y="2210270"/>
                  </a:lnTo>
                  <a:lnTo>
                    <a:pt x="6765188" y="2213800"/>
                  </a:lnTo>
                  <a:lnTo>
                    <a:pt x="6783019" y="2216912"/>
                  </a:lnTo>
                  <a:lnTo>
                    <a:pt x="6800990" y="2219604"/>
                  </a:lnTo>
                  <a:lnTo>
                    <a:pt x="6819112" y="2221865"/>
                  </a:lnTo>
                  <a:lnTo>
                    <a:pt x="6821424" y="2240356"/>
                  </a:lnTo>
                  <a:lnTo>
                    <a:pt x="6824192" y="2258720"/>
                  </a:lnTo>
                  <a:lnTo>
                    <a:pt x="6827393" y="2276945"/>
                  </a:lnTo>
                  <a:lnTo>
                    <a:pt x="6831038" y="2295004"/>
                  </a:lnTo>
                  <a:lnTo>
                    <a:pt x="6831038" y="1930120"/>
                  </a:lnTo>
                  <a:lnTo>
                    <a:pt x="6828701" y="1930844"/>
                  </a:lnTo>
                  <a:lnTo>
                    <a:pt x="6828701" y="1991436"/>
                  </a:lnTo>
                  <a:lnTo>
                    <a:pt x="6825602" y="2008022"/>
                  </a:lnTo>
                  <a:lnTo>
                    <a:pt x="6822872" y="2024735"/>
                  </a:lnTo>
                  <a:lnTo>
                    <a:pt x="6820509" y="2041563"/>
                  </a:lnTo>
                  <a:lnTo>
                    <a:pt x="6818541" y="2058504"/>
                  </a:lnTo>
                  <a:lnTo>
                    <a:pt x="6815607" y="2058873"/>
                  </a:lnTo>
                  <a:lnTo>
                    <a:pt x="6815607" y="2180475"/>
                  </a:lnTo>
                  <a:lnTo>
                    <a:pt x="6795122" y="2177631"/>
                  </a:lnTo>
                  <a:lnTo>
                    <a:pt x="6754749" y="2170188"/>
                  </a:lnTo>
                  <a:lnTo>
                    <a:pt x="6733337" y="2150910"/>
                  </a:lnTo>
                  <a:lnTo>
                    <a:pt x="6733464" y="2135517"/>
                  </a:lnTo>
                  <a:lnTo>
                    <a:pt x="6775120" y="2106079"/>
                  </a:lnTo>
                  <a:lnTo>
                    <a:pt x="6815315" y="2099894"/>
                  </a:lnTo>
                  <a:lnTo>
                    <a:pt x="6814921" y="2109279"/>
                  </a:lnTo>
                  <a:lnTo>
                    <a:pt x="6814693" y="2116696"/>
                  </a:lnTo>
                  <a:lnTo>
                    <a:pt x="6814667" y="2158111"/>
                  </a:lnTo>
                  <a:lnTo>
                    <a:pt x="6815607" y="2180475"/>
                  </a:lnTo>
                  <a:lnTo>
                    <a:pt x="6815607" y="2058873"/>
                  </a:lnTo>
                  <a:lnTo>
                    <a:pt x="6801218" y="2060676"/>
                  </a:lnTo>
                  <a:lnTo>
                    <a:pt x="6784035" y="2063229"/>
                  </a:lnTo>
                  <a:lnTo>
                    <a:pt x="6766979" y="2066188"/>
                  </a:lnTo>
                  <a:lnTo>
                    <a:pt x="6750075" y="2069515"/>
                  </a:lnTo>
                  <a:lnTo>
                    <a:pt x="6764541" y="2045233"/>
                  </a:lnTo>
                  <a:lnTo>
                    <a:pt x="6782765" y="2023821"/>
                  </a:lnTo>
                  <a:lnTo>
                    <a:pt x="6804304" y="2005736"/>
                  </a:lnTo>
                  <a:lnTo>
                    <a:pt x="6828701" y="1991436"/>
                  </a:lnTo>
                  <a:lnTo>
                    <a:pt x="6828701" y="1930844"/>
                  </a:lnTo>
                  <a:lnTo>
                    <a:pt x="6775170" y="1956320"/>
                  </a:lnTo>
                  <a:lnTo>
                    <a:pt x="6741909" y="1983765"/>
                  </a:lnTo>
                  <a:lnTo>
                    <a:pt x="6714464" y="2017026"/>
                  </a:lnTo>
                  <a:lnTo>
                    <a:pt x="6693751" y="2055202"/>
                  </a:lnTo>
                  <a:lnTo>
                    <a:pt x="6680657" y="2097392"/>
                  </a:lnTo>
                  <a:lnTo>
                    <a:pt x="6676085" y="2142693"/>
                  </a:lnTo>
                  <a:lnTo>
                    <a:pt x="6680657" y="2187981"/>
                  </a:lnTo>
                  <a:lnTo>
                    <a:pt x="6693751" y="2230158"/>
                  </a:lnTo>
                  <a:lnTo>
                    <a:pt x="6714464" y="2268334"/>
                  </a:lnTo>
                  <a:lnTo>
                    <a:pt x="6741909" y="2301583"/>
                  </a:lnTo>
                  <a:lnTo>
                    <a:pt x="6775170" y="2329027"/>
                  </a:lnTo>
                  <a:lnTo>
                    <a:pt x="6813347" y="2349741"/>
                  </a:lnTo>
                  <a:lnTo>
                    <a:pt x="6855536" y="2362835"/>
                  </a:lnTo>
                  <a:lnTo>
                    <a:pt x="6900837" y="2367407"/>
                  </a:lnTo>
                  <a:lnTo>
                    <a:pt x="6904837" y="2367407"/>
                  </a:lnTo>
                  <a:lnTo>
                    <a:pt x="6908825" y="2367305"/>
                  </a:lnTo>
                  <a:lnTo>
                    <a:pt x="6912813" y="2367102"/>
                  </a:lnTo>
                  <a:lnTo>
                    <a:pt x="6911899" y="2310206"/>
                  </a:lnTo>
                  <a:lnTo>
                    <a:pt x="6911899" y="2309838"/>
                  </a:lnTo>
                  <a:lnTo>
                    <a:pt x="6908241" y="2310079"/>
                  </a:lnTo>
                  <a:lnTo>
                    <a:pt x="6904545" y="2310206"/>
                  </a:lnTo>
                  <a:lnTo>
                    <a:pt x="6892366" y="2310206"/>
                  </a:lnTo>
                  <a:lnTo>
                    <a:pt x="6884060" y="2309571"/>
                  </a:lnTo>
                  <a:lnTo>
                    <a:pt x="6875920" y="2308364"/>
                  </a:lnTo>
                  <a:lnTo>
                    <a:pt x="6872808" y="2295004"/>
                  </a:lnTo>
                  <a:lnTo>
                    <a:pt x="6871157" y="2287943"/>
                  </a:lnTo>
                  <a:lnTo>
                    <a:pt x="6867004" y="2267293"/>
                  </a:lnTo>
                  <a:lnTo>
                    <a:pt x="6863461" y="2246426"/>
                  </a:lnTo>
                  <a:lnTo>
                    <a:pt x="6860527" y="2225370"/>
                  </a:lnTo>
                  <a:lnTo>
                    <a:pt x="6871182" y="2225903"/>
                  </a:lnTo>
                  <a:lnTo>
                    <a:pt x="6881889" y="2226284"/>
                  </a:lnTo>
                  <a:lnTo>
                    <a:pt x="6892645" y="2226513"/>
                  </a:lnTo>
                  <a:lnTo>
                    <a:pt x="6903428" y="2226589"/>
                  </a:lnTo>
                  <a:lnTo>
                    <a:pt x="6910578" y="2226538"/>
                  </a:lnTo>
                  <a:lnTo>
                    <a:pt x="6910565" y="2225370"/>
                  </a:lnTo>
                  <a:lnTo>
                    <a:pt x="6910311" y="2210270"/>
                  </a:lnTo>
                  <a:lnTo>
                    <a:pt x="6909917" y="2185873"/>
                  </a:lnTo>
                  <a:lnTo>
                    <a:pt x="6903428" y="2185873"/>
                  </a:lnTo>
                  <a:lnTo>
                    <a:pt x="6891668" y="2185771"/>
                  </a:lnTo>
                  <a:lnTo>
                    <a:pt x="6879945" y="2185492"/>
                  </a:lnTo>
                  <a:lnTo>
                    <a:pt x="6868261" y="2185009"/>
                  </a:lnTo>
                  <a:lnTo>
                    <a:pt x="6856628" y="2184349"/>
                  </a:lnTo>
                  <a:lnTo>
                    <a:pt x="6856412" y="2180475"/>
                  </a:lnTo>
                  <a:lnTo>
                    <a:pt x="6855955" y="2172576"/>
                  </a:lnTo>
                  <a:lnTo>
                    <a:pt x="6855485" y="2161032"/>
                  </a:lnTo>
                  <a:lnTo>
                    <a:pt x="6855193" y="2148332"/>
                  </a:lnTo>
                  <a:lnTo>
                    <a:pt x="6855307" y="2121420"/>
                  </a:lnTo>
                  <a:lnTo>
                    <a:pt x="6855409" y="2116696"/>
                  </a:lnTo>
                  <a:lnTo>
                    <a:pt x="6855790" y="2106079"/>
                  </a:lnTo>
                  <a:lnTo>
                    <a:pt x="6856108" y="2099894"/>
                  </a:lnTo>
                  <a:lnTo>
                    <a:pt x="6856298" y="2095982"/>
                  </a:lnTo>
                  <a:lnTo>
                    <a:pt x="6868007" y="2095309"/>
                  </a:lnTo>
                  <a:lnTo>
                    <a:pt x="6879768" y="2094826"/>
                  </a:lnTo>
                  <a:lnTo>
                    <a:pt x="6891579" y="2094534"/>
                  </a:lnTo>
                  <a:lnTo>
                    <a:pt x="6916445" y="2094534"/>
                  </a:lnTo>
                  <a:lnTo>
                    <a:pt x="6946303" y="2119846"/>
                  </a:lnTo>
                  <a:lnTo>
                    <a:pt x="6987045" y="2154618"/>
                  </a:lnTo>
                  <a:lnTo>
                    <a:pt x="6987146" y="2150465"/>
                  </a:lnTo>
                  <a:lnTo>
                    <a:pt x="6987032" y="2119846"/>
                  </a:lnTo>
                  <a:lnTo>
                    <a:pt x="6986714" y="2109279"/>
                  </a:lnTo>
                  <a:lnTo>
                    <a:pt x="6986283" y="2099271"/>
                  </a:lnTo>
                  <a:lnTo>
                    <a:pt x="7006437" y="2101913"/>
                  </a:lnTo>
                  <a:lnTo>
                    <a:pt x="7046188" y="2108898"/>
                  </a:lnTo>
                  <a:lnTo>
                    <a:pt x="7068337" y="2150910"/>
                  </a:lnTo>
                  <a:lnTo>
                    <a:pt x="7067715" y="2159089"/>
                  </a:lnTo>
                  <a:lnTo>
                    <a:pt x="7026999" y="2175065"/>
                  </a:lnTo>
                  <a:lnTo>
                    <a:pt x="7013613" y="2177300"/>
                  </a:lnTo>
                  <a:lnTo>
                    <a:pt x="7053605" y="2211463"/>
                  </a:lnTo>
                  <a:lnTo>
                    <a:pt x="7098487" y="2249741"/>
                  </a:lnTo>
                  <a:lnTo>
                    <a:pt x="7109993" y="2225040"/>
                  </a:lnTo>
                  <a:lnTo>
                    <a:pt x="7118490" y="2198814"/>
                  </a:lnTo>
                  <a:lnTo>
                    <a:pt x="7123747" y="2171293"/>
                  </a:lnTo>
                  <a:lnTo>
                    <a:pt x="7125551" y="2142693"/>
                  </a:lnTo>
                  <a:close/>
                </a:path>
                <a:path w="16741140" h="6664959">
                  <a:moveTo>
                    <a:pt x="16740861" y="6620002"/>
                  </a:moveTo>
                  <a:lnTo>
                    <a:pt x="6676072" y="6620002"/>
                  </a:lnTo>
                  <a:lnTo>
                    <a:pt x="6676072" y="6664338"/>
                  </a:lnTo>
                  <a:lnTo>
                    <a:pt x="16740861" y="6664338"/>
                  </a:lnTo>
                  <a:lnTo>
                    <a:pt x="16740861" y="6620002"/>
                  </a:lnTo>
                  <a:close/>
                </a:path>
                <a:path w="16741140" h="6664959">
                  <a:moveTo>
                    <a:pt x="16740861" y="18630"/>
                  </a:moveTo>
                  <a:lnTo>
                    <a:pt x="6676072" y="18630"/>
                  </a:lnTo>
                  <a:lnTo>
                    <a:pt x="6676072" y="62966"/>
                  </a:lnTo>
                  <a:lnTo>
                    <a:pt x="16740861" y="62966"/>
                  </a:lnTo>
                  <a:lnTo>
                    <a:pt x="16740861" y="18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64391" y="4155816"/>
              <a:ext cx="4100231" cy="4100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4905" y="450505"/>
              <a:ext cx="2244725" cy="949960"/>
            </a:xfrm>
            <a:custGeom>
              <a:avLst/>
              <a:gdLst/>
              <a:ahLst/>
              <a:cxnLst/>
              <a:rect l="l" t="t" r="r" b="b"/>
              <a:pathLst>
                <a:path w="2244725" h="949960">
                  <a:moveTo>
                    <a:pt x="949807" y="474916"/>
                  </a:moveTo>
                  <a:lnTo>
                    <a:pt x="949071" y="460349"/>
                  </a:lnTo>
                  <a:lnTo>
                    <a:pt x="948537" y="449757"/>
                  </a:lnTo>
                  <a:lnTo>
                    <a:pt x="947356" y="426364"/>
                  </a:lnTo>
                  <a:lnTo>
                    <a:pt x="940155" y="379209"/>
                  </a:lnTo>
                  <a:lnTo>
                    <a:pt x="928446" y="333705"/>
                  </a:lnTo>
                  <a:lnTo>
                    <a:pt x="912482" y="290068"/>
                  </a:lnTo>
                  <a:lnTo>
                    <a:pt x="892479" y="248564"/>
                  </a:lnTo>
                  <a:lnTo>
                    <a:pt x="868692" y="209397"/>
                  </a:lnTo>
                  <a:lnTo>
                    <a:pt x="841349" y="172847"/>
                  </a:lnTo>
                  <a:lnTo>
                    <a:pt x="821055" y="150520"/>
                  </a:lnTo>
                  <a:lnTo>
                    <a:pt x="810691" y="139115"/>
                  </a:lnTo>
                  <a:lnTo>
                    <a:pt x="776960" y="108458"/>
                  </a:lnTo>
                  <a:lnTo>
                    <a:pt x="740410" y="81114"/>
                  </a:lnTo>
                  <a:lnTo>
                    <a:pt x="709256" y="62191"/>
                  </a:lnTo>
                  <a:lnTo>
                    <a:pt x="709256" y="787450"/>
                  </a:lnTo>
                  <a:lnTo>
                    <a:pt x="284873" y="787450"/>
                  </a:lnTo>
                  <a:lnTo>
                    <a:pt x="304533" y="749173"/>
                  </a:lnTo>
                  <a:lnTo>
                    <a:pt x="304533" y="214007"/>
                  </a:lnTo>
                  <a:lnTo>
                    <a:pt x="391388" y="214007"/>
                  </a:lnTo>
                  <a:lnTo>
                    <a:pt x="391388" y="748576"/>
                  </a:lnTo>
                  <a:lnTo>
                    <a:pt x="452767" y="748576"/>
                  </a:lnTo>
                  <a:lnTo>
                    <a:pt x="452767" y="539788"/>
                  </a:lnTo>
                  <a:lnTo>
                    <a:pt x="532930" y="539788"/>
                  </a:lnTo>
                  <a:lnTo>
                    <a:pt x="532930" y="748347"/>
                  </a:lnTo>
                  <a:lnTo>
                    <a:pt x="602399" y="748347"/>
                  </a:lnTo>
                  <a:lnTo>
                    <a:pt x="602399" y="653326"/>
                  </a:lnTo>
                  <a:lnTo>
                    <a:pt x="600913" y="606856"/>
                  </a:lnTo>
                  <a:lnTo>
                    <a:pt x="592797" y="557695"/>
                  </a:lnTo>
                  <a:lnTo>
                    <a:pt x="584923" y="539788"/>
                  </a:lnTo>
                  <a:lnTo>
                    <a:pt x="572528" y="511568"/>
                  </a:lnTo>
                  <a:lnTo>
                    <a:pt x="534581" y="474230"/>
                  </a:lnTo>
                  <a:lnTo>
                    <a:pt x="572338" y="460349"/>
                  </a:lnTo>
                  <a:lnTo>
                    <a:pt x="614540" y="483222"/>
                  </a:lnTo>
                  <a:lnTo>
                    <a:pt x="647369" y="516242"/>
                  </a:lnTo>
                  <a:lnTo>
                    <a:pt x="670826" y="558292"/>
                  </a:lnTo>
                  <a:lnTo>
                    <a:pt x="684898" y="608317"/>
                  </a:lnTo>
                  <a:lnTo>
                    <a:pt x="689584" y="665200"/>
                  </a:lnTo>
                  <a:lnTo>
                    <a:pt x="689584" y="749173"/>
                  </a:lnTo>
                  <a:lnTo>
                    <a:pt x="709256" y="787450"/>
                  </a:lnTo>
                  <a:lnTo>
                    <a:pt x="709256" y="62191"/>
                  </a:lnTo>
                  <a:lnTo>
                    <a:pt x="701255" y="57327"/>
                  </a:lnTo>
                  <a:lnTo>
                    <a:pt x="659739" y="37325"/>
                  </a:lnTo>
                  <a:lnTo>
                    <a:pt x="649135" y="33451"/>
                  </a:lnTo>
                  <a:lnTo>
                    <a:pt x="649135" y="296392"/>
                  </a:lnTo>
                  <a:lnTo>
                    <a:pt x="647268" y="320179"/>
                  </a:lnTo>
                  <a:lnTo>
                    <a:pt x="631063" y="366776"/>
                  </a:lnTo>
                  <a:lnTo>
                    <a:pt x="600163" y="405053"/>
                  </a:lnTo>
                  <a:lnTo>
                    <a:pt x="548005" y="437375"/>
                  </a:lnTo>
                  <a:lnTo>
                    <a:pt x="508558" y="446570"/>
                  </a:lnTo>
                  <a:lnTo>
                    <a:pt x="456031" y="449757"/>
                  </a:lnTo>
                  <a:lnTo>
                    <a:pt x="436791" y="449186"/>
                  </a:lnTo>
                  <a:lnTo>
                    <a:pt x="422783" y="448043"/>
                  </a:lnTo>
                  <a:lnTo>
                    <a:pt x="422783" y="416077"/>
                  </a:lnTo>
                  <a:lnTo>
                    <a:pt x="428396" y="416737"/>
                  </a:lnTo>
                  <a:lnTo>
                    <a:pt x="435229" y="417322"/>
                  </a:lnTo>
                  <a:lnTo>
                    <a:pt x="443318" y="417715"/>
                  </a:lnTo>
                  <a:lnTo>
                    <a:pt x="452704" y="417868"/>
                  </a:lnTo>
                  <a:lnTo>
                    <a:pt x="467131" y="416077"/>
                  </a:lnTo>
                  <a:lnTo>
                    <a:pt x="504685" y="405015"/>
                  </a:lnTo>
                  <a:lnTo>
                    <a:pt x="539394" y="375767"/>
                  </a:lnTo>
                  <a:lnTo>
                    <a:pt x="558927" y="340804"/>
                  </a:lnTo>
                  <a:lnTo>
                    <a:pt x="564235" y="308711"/>
                  </a:lnTo>
                  <a:lnTo>
                    <a:pt x="452767" y="308711"/>
                  </a:lnTo>
                  <a:lnTo>
                    <a:pt x="452767" y="277291"/>
                  </a:lnTo>
                  <a:lnTo>
                    <a:pt x="563245" y="277291"/>
                  </a:lnTo>
                  <a:lnTo>
                    <a:pt x="560146" y="262242"/>
                  </a:lnTo>
                  <a:lnTo>
                    <a:pt x="555040" y="248564"/>
                  </a:lnTo>
                  <a:lnTo>
                    <a:pt x="548068" y="236004"/>
                  </a:lnTo>
                  <a:lnTo>
                    <a:pt x="539165" y="223939"/>
                  </a:lnTo>
                  <a:lnTo>
                    <a:pt x="528383" y="214007"/>
                  </a:lnTo>
                  <a:lnTo>
                    <a:pt x="518553" y="204939"/>
                  </a:lnTo>
                  <a:lnTo>
                    <a:pt x="496150" y="193814"/>
                  </a:lnTo>
                  <a:lnTo>
                    <a:pt x="474065" y="188569"/>
                  </a:lnTo>
                  <a:lnTo>
                    <a:pt x="454444" y="187261"/>
                  </a:lnTo>
                  <a:lnTo>
                    <a:pt x="295275" y="187223"/>
                  </a:lnTo>
                  <a:lnTo>
                    <a:pt x="276504" y="150520"/>
                  </a:lnTo>
                  <a:lnTo>
                    <a:pt x="439445" y="150520"/>
                  </a:lnTo>
                  <a:lnTo>
                    <a:pt x="441680" y="150533"/>
                  </a:lnTo>
                  <a:lnTo>
                    <a:pt x="442709" y="150571"/>
                  </a:lnTo>
                  <a:lnTo>
                    <a:pt x="475424" y="150571"/>
                  </a:lnTo>
                  <a:lnTo>
                    <a:pt x="517461" y="152717"/>
                  </a:lnTo>
                  <a:lnTo>
                    <a:pt x="574713" y="170129"/>
                  </a:lnTo>
                  <a:lnTo>
                    <a:pt x="624433" y="214020"/>
                  </a:lnTo>
                  <a:lnTo>
                    <a:pt x="647344" y="273291"/>
                  </a:lnTo>
                  <a:lnTo>
                    <a:pt x="649135" y="296392"/>
                  </a:lnTo>
                  <a:lnTo>
                    <a:pt x="649135" y="33451"/>
                  </a:lnTo>
                  <a:lnTo>
                    <a:pt x="616115" y="21361"/>
                  </a:lnTo>
                  <a:lnTo>
                    <a:pt x="570598" y="9652"/>
                  </a:lnTo>
                  <a:lnTo>
                    <a:pt x="523455" y="2451"/>
                  </a:lnTo>
                  <a:lnTo>
                    <a:pt x="474903" y="0"/>
                  </a:lnTo>
                  <a:lnTo>
                    <a:pt x="426364" y="2451"/>
                  </a:lnTo>
                  <a:lnTo>
                    <a:pt x="379209" y="9652"/>
                  </a:lnTo>
                  <a:lnTo>
                    <a:pt x="333705" y="21361"/>
                  </a:lnTo>
                  <a:lnTo>
                    <a:pt x="290068" y="37325"/>
                  </a:lnTo>
                  <a:lnTo>
                    <a:pt x="248564" y="57327"/>
                  </a:lnTo>
                  <a:lnTo>
                    <a:pt x="209410" y="81114"/>
                  </a:lnTo>
                  <a:lnTo>
                    <a:pt x="172847" y="108458"/>
                  </a:lnTo>
                  <a:lnTo>
                    <a:pt x="139115" y="139115"/>
                  </a:lnTo>
                  <a:lnTo>
                    <a:pt x="108458" y="172847"/>
                  </a:lnTo>
                  <a:lnTo>
                    <a:pt x="81127" y="209397"/>
                  </a:lnTo>
                  <a:lnTo>
                    <a:pt x="57302" y="248627"/>
                  </a:lnTo>
                  <a:lnTo>
                    <a:pt x="37325" y="290068"/>
                  </a:lnTo>
                  <a:lnTo>
                    <a:pt x="21361" y="333705"/>
                  </a:lnTo>
                  <a:lnTo>
                    <a:pt x="9652" y="379209"/>
                  </a:lnTo>
                  <a:lnTo>
                    <a:pt x="2451" y="426364"/>
                  </a:lnTo>
                  <a:lnTo>
                    <a:pt x="0" y="474916"/>
                  </a:lnTo>
                  <a:lnTo>
                    <a:pt x="2451" y="523455"/>
                  </a:lnTo>
                  <a:lnTo>
                    <a:pt x="9652" y="570611"/>
                  </a:lnTo>
                  <a:lnTo>
                    <a:pt x="21361" y="616115"/>
                  </a:lnTo>
                  <a:lnTo>
                    <a:pt x="37325" y="659739"/>
                  </a:lnTo>
                  <a:lnTo>
                    <a:pt x="57327" y="701255"/>
                  </a:lnTo>
                  <a:lnTo>
                    <a:pt x="81127" y="740410"/>
                  </a:lnTo>
                  <a:lnTo>
                    <a:pt x="108458" y="776973"/>
                  </a:lnTo>
                  <a:lnTo>
                    <a:pt x="139115" y="810691"/>
                  </a:lnTo>
                  <a:lnTo>
                    <a:pt x="172847" y="841349"/>
                  </a:lnTo>
                  <a:lnTo>
                    <a:pt x="209410" y="868692"/>
                  </a:lnTo>
                  <a:lnTo>
                    <a:pt x="248564" y="892479"/>
                  </a:lnTo>
                  <a:lnTo>
                    <a:pt x="290068" y="912482"/>
                  </a:lnTo>
                  <a:lnTo>
                    <a:pt x="333705" y="928446"/>
                  </a:lnTo>
                  <a:lnTo>
                    <a:pt x="379209" y="940155"/>
                  </a:lnTo>
                  <a:lnTo>
                    <a:pt x="426364" y="947356"/>
                  </a:lnTo>
                  <a:lnTo>
                    <a:pt x="474903" y="949807"/>
                  </a:lnTo>
                  <a:lnTo>
                    <a:pt x="523455" y="947356"/>
                  </a:lnTo>
                  <a:lnTo>
                    <a:pt x="570598" y="940155"/>
                  </a:lnTo>
                  <a:lnTo>
                    <a:pt x="616115" y="928446"/>
                  </a:lnTo>
                  <a:lnTo>
                    <a:pt x="659739" y="912482"/>
                  </a:lnTo>
                  <a:lnTo>
                    <a:pt x="701255" y="892479"/>
                  </a:lnTo>
                  <a:lnTo>
                    <a:pt x="740410" y="868692"/>
                  </a:lnTo>
                  <a:lnTo>
                    <a:pt x="776960" y="841349"/>
                  </a:lnTo>
                  <a:lnTo>
                    <a:pt x="810691" y="810691"/>
                  </a:lnTo>
                  <a:lnTo>
                    <a:pt x="841349" y="776973"/>
                  </a:lnTo>
                  <a:lnTo>
                    <a:pt x="868692" y="740410"/>
                  </a:lnTo>
                  <a:lnTo>
                    <a:pt x="892479" y="701255"/>
                  </a:lnTo>
                  <a:lnTo>
                    <a:pt x="912482" y="659739"/>
                  </a:lnTo>
                  <a:lnTo>
                    <a:pt x="928446" y="616115"/>
                  </a:lnTo>
                  <a:lnTo>
                    <a:pt x="940155" y="570611"/>
                  </a:lnTo>
                  <a:lnTo>
                    <a:pt x="947356" y="523455"/>
                  </a:lnTo>
                  <a:lnTo>
                    <a:pt x="949807" y="474916"/>
                  </a:lnTo>
                  <a:close/>
                </a:path>
                <a:path w="2244725" h="949960">
                  <a:moveTo>
                    <a:pt x="2244217" y="743127"/>
                  </a:moveTo>
                  <a:lnTo>
                    <a:pt x="1081151" y="743127"/>
                  </a:lnTo>
                  <a:lnTo>
                    <a:pt x="1081151" y="787107"/>
                  </a:lnTo>
                  <a:lnTo>
                    <a:pt x="2244217" y="787107"/>
                  </a:lnTo>
                  <a:lnTo>
                    <a:pt x="2244217" y="743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17792" y="3756380"/>
            <a:ext cx="2911475" cy="151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12065">
              <a:lnSpc>
                <a:spcPct val="148300"/>
              </a:lnSpc>
              <a:spcBef>
                <a:spcPts val="100"/>
              </a:spcBef>
            </a:pPr>
            <a:r>
              <a:rPr sz="3500" spc="105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d</a:t>
            </a:r>
            <a:r>
              <a:rPr sz="3500" spc="-75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e</a:t>
            </a:r>
            <a:r>
              <a:rPr sz="3500" spc="26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g</a:t>
            </a:r>
            <a:r>
              <a:rPr sz="3500" spc="-17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r</a:t>
            </a:r>
            <a:r>
              <a:rPr sz="3500" spc="-75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ee</a:t>
            </a:r>
            <a:r>
              <a:rPr sz="3500" spc="-35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@</a:t>
            </a:r>
            <a:r>
              <a:rPr sz="3500" spc="11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h</a:t>
            </a:r>
            <a:r>
              <a:rPr sz="3500" spc="5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s</a:t>
            </a:r>
            <a:r>
              <a:rPr sz="3500" spc="-114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e</a:t>
            </a:r>
            <a:r>
              <a:rPr sz="3500" spc="-48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.</a:t>
            </a:r>
            <a:r>
              <a:rPr sz="3500" spc="-135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r</a:t>
            </a:r>
            <a:r>
              <a:rPr sz="3500" spc="10" dirty="0">
                <a:solidFill>
                  <a:srgbClr val="FFFFFF"/>
                </a:solidFill>
                <a:latin typeface="Myriad Pro" pitchFamily="34" charset="0"/>
                <a:cs typeface="Trebuchet MS"/>
                <a:hlinkClick r:id="rId4"/>
              </a:rPr>
              <a:t>u </a:t>
            </a:r>
            <a:r>
              <a:rPr sz="3500" spc="5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 </a:t>
            </a:r>
            <a:r>
              <a:rPr sz="3500" spc="-80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online.hse.ru</a:t>
            </a:r>
            <a:endParaRPr sz="3500" dirty="0">
              <a:latin typeface="Myriad Pro" pitchFamily="34" charset="0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3587" y="492315"/>
            <a:ext cx="1281430" cy="675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540"/>
              </a:spcBef>
            </a:pPr>
            <a:r>
              <a:rPr sz="2300" b="1" spc="-25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НИУ</a:t>
            </a:r>
            <a:r>
              <a:rPr sz="2300" b="1" spc="-310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 </a:t>
            </a:r>
            <a:r>
              <a:rPr sz="2300" b="1" spc="-25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ВШЭ  </a:t>
            </a:r>
            <a:r>
              <a:rPr sz="2300" b="1" spc="-5" dirty="0">
                <a:solidFill>
                  <a:srgbClr val="FFFFFF"/>
                </a:solidFill>
                <a:latin typeface="Myriad Pro" pitchFamily="34" charset="0"/>
                <a:cs typeface="Trebuchet MS"/>
              </a:rPr>
              <a:t>ОНЛАЙН</a:t>
            </a:r>
            <a:endParaRPr sz="2300" dirty="0">
              <a:latin typeface="Myriad Pro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510</Words>
  <Application>Microsoft Office PowerPoint</Application>
  <PresentationFormat>Произвольный</PresentationFormat>
  <Paragraphs>81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Trebuchet MS</vt:lpstr>
      <vt:lpstr>Myriad Pro</vt:lpstr>
      <vt:lpstr>Arial Narrow</vt:lpstr>
      <vt:lpstr>DIN Pro Cond Black</vt:lpstr>
      <vt:lpstr>Calibri</vt:lpstr>
      <vt:lpstr>Wingdings</vt:lpstr>
      <vt:lpstr>Office Theme</vt:lpstr>
      <vt:lpstr>НИУ ВШЭ  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по программам_3.cdr</dc:title>
  <dc:creator>Екатерина Сергеевна</dc:creator>
  <cp:lastModifiedBy>Пользователь Windows</cp:lastModifiedBy>
  <cp:revision>150</cp:revision>
  <dcterms:created xsi:type="dcterms:W3CDTF">2021-02-25T08:27:11Z</dcterms:created>
  <dcterms:modified xsi:type="dcterms:W3CDTF">2022-01-26T13:29:40Z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2021-02-20T00:00:00Z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2021-02-25T00:00:00Z</vt:filetime>
  </property>
</Properties>
</file>