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436" r:id="rId3"/>
    <p:sldId id="438" r:id="rId4"/>
    <p:sldId id="442" r:id="rId5"/>
    <p:sldId id="440" r:id="rId6"/>
    <p:sldId id="441" r:id="rId7"/>
    <p:sldId id="443" r:id="rId8"/>
    <p:sldId id="30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DFE"/>
    <a:srgbClr val="CBD3E8"/>
    <a:srgbClr val="E7E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5" autoAdjust="0"/>
    <p:restoredTop sz="94660"/>
  </p:normalViewPr>
  <p:slideViewPr>
    <p:cSldViewPr snapToGrid="0">
      <p:cViewPr>
        <p:scale>
          <a:sx n="100" d="100"/>
          <a:sy n="100" d="100"/>
        </p:scale>
        <p:origin x="73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2B03B-2741-4760-819E-88F8D482A76B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F4414-D0F5-4FF6-8629-509ECFDF7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42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Font typeface="Arial" panose="020B0604020202020204" pitchFamily="34" charset="0"/>
              <a:buNone/>
            </a:pPr>
            <a:endParaRPr kumimoji="0" lang="ru-RU" sz="24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6645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Font typeface="Arial" panose="020B0604020202020204" pitchFamily="34" charset="0"/>
              <a:buNone/>
            </a:pPr>
            <a:endParaRPr kumimoji="0" lang="ru-RU" sz="24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63385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Font typeface="Arial" panose="020B0604020202020204" pitchFamily="34" charset="0"/>
              <a:buNone/>
            </a:pPr>
            <a:endParaRPr kumimoji="0" lang="ru-RU" sz="24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029976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Font typeface="Arial" panose="020B0604020202020204" pitchFamily="34" charset="0"/>
              <a:buNone/>
            </a:pPr>
            <a:endParaRPr kumimoji="0" lang="ru-RU" sz="24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578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Font typeface="Arial" panose="020B0604020202020204" pitchFamily="34" charset="0"/>
              <a:buNone/>
            </a:pPr>
            <a:endParaRPr kumimoji="0" lang="ru-RU" sz="24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2018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Font typeface="Arial" panose="020B0604020202020204" pitchFamily="34" charset="0"/>
              <a:buNone/>
            </a:pPr>
            <a:endParaRPr kumimoji="0" lang="ru-RU" sz="24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94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2615127" y="-18670"/>
            <a:ext cx="9608854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43888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152400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956055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477196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588821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247804" y="446484"/>
            <a:ext cx="3750469" cy="57864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193727" y="446484"/>
            <a:ext cx="3750469" cy="2803923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193727" y="3348633"/>
            <a:ext cx="3750469" cy="288429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14300" algn="ctr">
              <a:spcBef>
                <a:spcPts val="0"/>
              </a:spcBef>
              <a:buSzTx/>
              <a:buNone/>
              <a:defRPr sz="2200"/>
            </a:lvl2pPr>
            <a:lvl3pPr marL="0" indent="228600" algn="ctr">
              <a:spcBef>
                <a:spcPts val="0"/>
              </a:spcBef>
              <a:buSzTx/>
              <a:buNone/>
              <a:defRPr sz="2200"/>
            </a:lvl3pPr>
            <a:lvl4pPr marL="0" indent="342900" algn="ctr">
              <a:spcBef>
                <a:spcPts val="0"/>
              </a:spcBef>
              <a:buSzTx/>
              <a:buNone/>
              <a:defRPr sz="2200"/>
            </a:lvl4pPr>
            <a:lvl5pPr marL="0" indent="457200" algn="ctr">
              <a:spcBef>
                <a:spcPts val="0"/>
              </a:spcBef>
              <a:buSzTx/>
              <a:buNone/>
              <a:defRPr sz="2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70107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96967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379936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247804" y="1830586"/>
            <a:ext cx="3750469" cy="442019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193727" y="1830586"/>
            <a:ext cx="3750469" cy="4420196"/>
          </a:xfrm>
          <a:prstGeom prst="rect">
            <a:avLst/>
          </a:prstGeom>
        </p:spPr>
        <p:txBody>
          <a:bodyPr/>
          <a:lstStyle>
            <a:lvl1pPr marL="232682" indent="-232682">
              <a:spcBef>
                <a:spcPts val="2250"/>
              </a:spcBef>
              <a:defRPr sz="1900"/>
            </a:lvl1pPr>
            <a:lvl2pPr marL="404132" indent="-232682">
              <a:spcBef>
                <a:spcPts val="2250"/>
              </a:spcBef>
              <a:defRPr sz="1900"/>
            </a:lvl2pPr>
            <a:lvl3pPr marL="575582" indent="-232682">
              <a:spcBef>
                <a:spcPts val="2250"/>
              </a:spcBef>
              <a:defRPr sz="1900"/>
            </a:lvl3pPr>
            <a:lvl4pPr marL="747032" indent="-232682">
              <a:spcBef>
                <a:spcPts val="2250"/>
              </a:spcBef>
              <a:defRPr sz="1900"/>
            </a:lvl4pPr>
            <a:lvl5pPr marL="918482" indent="-232682">
              <a:spcBef>
                <a:spcPts val="2250"/>
              </a:spcBef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309493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2193727" y="892969"/>
            <a:ext cx="7804547" cy="507206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262526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247804" y="3580805"/>
            <a:ext cx="3750469" cy="26521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252177" y="625078"/>
            <a:ext cx="3750470" cy="26521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2193727" y="625078"/>
            <a:ext cx="3750469" cy="56078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99260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2416969" y="4473773"/>
            <a:ext cx="7358063" cy="39049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2416969" y="2969288"/>
            <a:ext cx="7358063" cy="54437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694961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193727" y="312539"/>
            <a:ext cx="7804547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2193727" y="1830586"/>
            <a:ext cx="7804547" cy="4420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67907" y="6505277"/>
            <a:ext cx="298158" cy="328935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014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ftr="0" dt="0"/>
  <p:txStyles>
    <p:title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30868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53093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75318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97543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119768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141993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164218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186443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2086681" marR="0" indent="-308681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5185172" y="802083"/>
            <a:ext cx="1" cy="1388675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3558458" y="1496420"/>
            <a:ext cx="8190198" cy="207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 anchor="b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500" dirty="0"/>
              <a:t>процесс заключения договоров на онлайн-программы в 2021 году</a:t>
            </a:r>
          </a:p>
        </p:txBody>
      </p:sp>
      <p:sp>
        <p:nvSpPr>
          <p:cNvPr id="55" name="Москва, 2017"/>
          <p:cNvSpPr txBox="1"/>
          <p:nvPr/>
        </p:nvSpPr>
        <p:spPr>
          <a:xfrm>
            <a:off x="3558458" y="5946258"/>
            <a:ext cx="4721712" cy="287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1400" dirty="0"/>
              <a:t>г. Москва</a:t>
            </a:r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985" y="665370"/>
            <a:ext cx="1368060" cy="13227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Очень крутой заголовок…"/>
          <p:cNvSpPr txBox="1"/>
          <p:nvPr/>
        </p:nvSpPr>
        <p:spPr>
          <a:xfrm>
            <a:off x="1487488" y="323759"/>
            <a:ext cx="9249785" cy="538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marL="0" marR="0" lvl="0" indent="0" algn="l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kumimoji="0" lang="ru-RU" sz="3500" b="1" i="0" u="none" strike="noStrike" kern="0" cap="all" spc="0" normalizeH="0" baseline="0" noProof="0" dirty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Arial Narrow"/>
                <a:sym typeface="Arial Narrow"/>
              </a:rPr>
              <a:t>Варианты заключения договора (онлайн)</a:t>
            </a:r>
          </a:p>
        </p:txBody>
      </p:sp>
      <p:sp>
        <p:nvSpPr>
          <p:cNvPr id="68" name="Линия"/>
          <p:cNvSpPr/>
          <p:nvPr/>
        </p:nvSpPr>
        <p:spPr>
          <a:xfrm>
            <a:off x="600533" y="1016732"/>
            <a:ext cx="10753187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9" tIns="35719" rIns="35719" bIns="35719" anchor="ctr"/>
          <a:lstStyle/>
          <a:p>
            <a:pPr marL="0" marR="0" lvl="0" indent="0" algn="ctr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03" y="293090"/>
            <a:ext cx="599790" cy="59979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5FBA27-8B96-4A89-961B-DFAE3FC6D84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171A8C9-3C44-D748-96E9-153524275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96877"/>
              </p:ext>
            </p:extLst>
          </p:nvPr>
        </p:nvGraphicFramePr>
        <p:xfrm>
          <a:off x="218059" y="1171255"/>
          <a:ext cx="11755881" cy="4525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06">
                  <a:extLst>
                    <a:ext uri="{9D8B030D-6E8A-4147-A177-3AD203B41FA5}">
                      <a16:colId xmlns:a16="http://schemas.microsoft.com/office/drawing/2014/main" val="1303820836"/>
                    </a:ext>
                  </a:extLst>
                </a:gridCol>
                <a:gridCol w="4532244">
                  <a:extLst>
                    <a:ext uri="{9D8B030D-6E8A-4147-A177-3AD203B41FA5}">
                      <a16:colId xmlns:a16="http://schemas.microsoft.com/office/drawing/2014/main" val="1635274466"/>
                    </a:ext>
                  </a:extLst>
                </a:gridCol>
                <a:gridCol w="4147931">
                  <a:extLst>
                    <a:ext uri="{9D8B030D-6E8A-4147-A177-3AD203B41FA5}">
                      <a16:colId xmlns:a16="http://schemas.microsoft.com/office/drawing/2014/main" val="1834013215"/>
                    </a:ext>
                  </a:extLst>
                </a:gridCol>
              </a:tblGrid>
              <a:tr h="38341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Способ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Граждане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Иностранные граждане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295522"/>
                  </a:ext>
                </a:extLst>
              </a:tr>
              <a:tr h="104939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2-сторонний договор (адресная оферта, дистанционно)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Алгоритм </a:t>
                      </a:r>
                      <a:r>
                        <a:rPr lang="en-US" sz="1500" dirty="0"/>
                        <a:t>as is: </a:t>
                      </a:r>
                      <a:r>
                        <a:rPr lang="ru-RU" sz="1500" dirty="0"/>
                        <a:t>направление скана адресной оферты абитуриенту, акцепт платежом и согласием на зачисление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Требуется подписание СЭВ на бумаге (предусмотрено отчисление за </a:t>
                      </a:r>
                      <a:r>
                        <a:rPr lang="ru-RU" sz="1500" dirty="0" err="1"/>
                        <a:t>непредоставление</a:t>
                      </a:r>
                      <a:r>
                        <a:rPr lang="ru-RU" sz="15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Алгоритм </a:t>
                      </a:r>
                      <a:r>
                        <a:rPr lang="en-US" sz="1500" dirty="0"/>
                        <a:t>as is: </a:t>
                      </a:r>
                      <a:r>
                        <a:rPr lang="ru-RU" sz="1500" dirty="0"/>
                        <a:t>направление скана адресной оферты абитуриенту, акцепт платежом и согласием на зачисление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Требуется подписание СЭВ на бумаге (предусмотрено отчисление за </a:t>
                      </a:r>
                      <a:r>
                        <a:rPr lang="ru-RU" sz="1500" dirty="0" err="1"/>
                        <a:t>непредоставление</a:t>
                      </a:r>
                      <a:r>
                        <a:rPr lang="ru-RU" sz="15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794424"/>
                  </a:ext>
                </a:extLst>
              </a:tr>
              <a:tr h="85608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3-сторонний договор (собственноручно тремя сторонами)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Подписание договора на бумаге (направление по почте)</a:t>
                      </a:r>
                    </a:p>
                    <a:p>
                      <a:pPr marL="285750" marR="0" lvl="0" indent="-285750" algn="l" defTabSz="410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dirty="0"/>
                        <a:t>Требуется подписание СЭВ на бумаге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Подписание договора на бумаге (направление по почте)</a:t>
                      </a:r>
                    </a:p>
                    <a:p>
                      <a:pPr marL="285750" marR="0" lvl="0" indent="-285750" algn="l" defTabSz="410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dirty="0"/>
                        <a:t>Требуется подписание СЭВ на бумаге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27112"/>
                  </a:ext>
                </a:extLst>
              </a:tr>
              <a:tr h="1822639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НОВЫЙ СПОСОБ (в работе)</a:t>
                      </a:r>
                    </a:p>
                    <a:p>
                      <a:pPr algn="ctr"/>
                      <a:r>
                        <a:rPr lang="ru-RU" sz="1500" dirty="0"/>
                        <a:t>3-сторонний договор в электронном виде (дистанционно, электронная оферта) – только для физических лиц, не применяется для: </a:t>
                      </a:r>
                      <a:r>
                        <a:rPr lang="ru-RU" sz="1500" dirty="0" err="1"/>
                        <a:t>мат.капитал</a:t>
                      </a:r>
                      <a:r>
                        <a:rPr lang="ru-RU" sz="1500" dirty="0"/>
                        <a:t>, отсрочки платежа, </a:t>
                      </a:r>
                      <a:r>
                        <a:rPr lang="ru-RU" sz="1500" dirty="0" err="1"/>
                        <a:t>квазибюджет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Алгоритм как для ООП: подписание адресной оферты КЭП НИВ ВШЭ, акцепт через ЕЛК (ознакомление с ЛНА + код смс) + платеж</a:t>
                      </a:r>
                    </a:p>
                    <a:p>
                      <a:pPr marL="285750" marR="0" lvl="0" indent="-285750" algn="l" defTabSz="410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dirty="0"/>
                        <a:t>Требуется подписание СЭВ на бумаге, ДС после акцепта только на бумаге (скидки до акцепта оформляются приложением к договору)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Не применяется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76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9047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Очень крутой заголовок…"/>
          <p:cNvSpPr txBox="1"/>
          <p:nvPr/>
        </p:nvSpPr>
        <p:spPr>
          <a:xfrm>
            <a:off x="1169435" y="121240"/>
            <a:ext cx="9249785" cy="538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marL="0" marR="0" lvl="0" indent="0" algn="l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kumimoji="0" lang="ru-RU" sz="3500" b="1" i="0" u="none" strike="noStrike" kern="0" cap="all" spc="0" normalizeH="0" baseline="0" noProof="0" dirty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Arial Narrow"/>
                <a:sym typeface="Arial Narrow"/>
              </a:rPr>
              <a:t>Двусторонний договор</a:t>
            </a:r>
          </a:p>
        </p:txBody>
      </p:sp>
      <p:sp>
        <p:nvSpPr>
          <p:cNvPr id="68" name="Линия"/>
          <p:cNvSpPr/>
          <p:nvPr/>
        </p:nvSpPr>
        <p:spPr>
          <a:xfrm>
            <a:off x="591313" y="753870"/>
            <a:ext cx="10753187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9" tIns="35719" rIns="35719" bIns="35719" anchor="ctr"/>
          <a:lstStyle/>
          <a:p>
            <a:pPr marL="0" marR="0" lvl="0" indent="0" algn="ctr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24" y="121240"/>
            <a:ext cx="599790" cy="59979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5FBA27-8B96-4A89-961B-DFAE3FC6D84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0C4F98-DEAF-4439-A0B2-AE558E2D1035}"/>
              </a:ext>
            </a:extLst>
          </p:cNvPr>
          <p:cNvSpPr txBox="1"/>
          <p:nvPr/>
        </p:nvSpPr>
        <p:spPr>
          <a:xfrm>
            <a:off x="441024" y="848050"/>
            <a:ext cx="11270625" cy="57857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342900" marR="0" lvl="0" indent="-342900" defTabSz="41076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Helvetica Light"/>
              </a:defRPr>
            </a:lvl1pPr>
          </a:lstStyle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Форма заключения: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/>
              <a:t>Адресная оферта, подписывается собственноручно НИУ ВШЭ, направляется в виде скана. Акцепт: платеж и согласие на зачисление.</a:t>
            </a:r>
            <a:endParaRPr lang="ru-RU" sz="10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Основные шаги по заключению договора: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Обращение абитуриента в НИУ ВШЭ (регистрация в</a:t>
            </a:r>
            <a:r>
              <a:rPr lang="en-US" sz="1400" dirty="0"/>
              <a:t> </a:t>
            </a:r>
            <a:r>
              <a:rPr lang="ru-RU" sz="1400" dirty="0"/>
              <a:t>ЛК </a:t>
            </a:r>
            <a:r>
              <a:rPr lang="en-US" sz="1400" dirty="0" err="1"/>
              <a:t>SmartReg</a:t>
            </a:r>
            <a:r>
              <a:rPr lang="ru-RU" sz="1400" dirty="0"/>
              <a:t> </a:t>
            </a:r>
            <a:r>
              <a:rPr lang="en-US" sz="1400" dirty="0"/>
              <a:t>- </a:t>
            </a:r>
            <a:r>
              <a:rPr lang="en-US" sz="1400" dirty="0" err="1"/>
              <a:t>enrol.hse.ru</a:t>
            </a:r>
            <a:r>
              <a:rPr lang="ru-RU" sz="1400" dirty="0"/>
              <a:t>, получение статуса абитуриента)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Заключение СЭВ, подписание согласия на обработку персональных данных (направление оригиналов по почте). В исключительных случаях направляется скан, оригинал должен быть направлен не позднее 1 месяца с даты заключения договора. </a:t>
            </a:r>
            <a:r>
              <a:rPr lang="ru-RU" sz="1400" b="1" dirty="0"/>
              <a:t>ДАННЫЙ ШАГ ВНЕ ИНФОРМАЦИОННЫХ СИСТЕМ</a:t>
            </a:r>
            <a:endParaRPr lang="ru-RU" sz="1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Вступительные испытания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Согласие на зачисление (в </a:t>
            </a:r>
            <a:r>
              <a:rPr lang="en-US" sz="1400" dirty="0" err="1"/>
              <a:t>SmartReg</a:t>
            </a:r>
            <a:r>
              <a:rPr lang="en-US" sz="1400" dirty="0"/>
              <a:t> </a:t>
            </a:r>
            <a:r>
              <a:rPr lang="ru-RU" sz="1400" dirty="0"/>
              <a:t>формируется до заявки на заключение договора)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Заявка на заключение договора (</a:t>
            </a:r>
            <a:r>
              <a:rPr lang="en-US" sz="1400" dirty="0" err="1"/>
              <a:t>SmartReg</a:t>
            </a:r>
            <a:r>
              <a:rPr lang="ru-RU" sz="1400" dirty="0"/>
              <a:t>), формирование договора. Подписание договора со стороны НИУ ВШЭ, направление скана оферты по электронной почте. Договор формируется с учетом скидки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Акцепт договора: оплата + согласие на зачисление (получено ранее в ЛК </a:t>
            </a:r>
            <a:r>
              <a:rPr lang="en-US" sz="1400" dirty="0"/>
              <a:t>SR</a:t>
            </a:r>
            <a:r>
              <a:rPr lang="ru-RU" sz="1400" dirty="0"/>
              <a:t> см. пункт 4</a:t>
            </a:r>
            <a:r>
              <a:rPr lang="en-US" sz="1400" dirty="0"/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Зачисление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Получение оригиналов СЭВ и согласия на обработку </a:t>
            </a:r>
            <a:r>
              <a:rPr lang="ru-RU" sz="1400" dirty="0" err="1"/>
              <a:t>перс.данных</a:t>
            </a:r>
            <a:r>
              <a:rPr lang="ru-RU" sz="1400" dirty="0"/>
              <a:t> (если не получены ранее)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ru-RU" sz="10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Особенности: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sz="1400" dirty="0"/>
              <a:t>СЭВ и согласие на обработку </a:t>
            </a:r>
            <a:r>
              <a:rPr lang="ru-RU" sz="1400" dirty="0" err="1"/>
              <a:t>перс.данных</a:t>
            </a:r>
            <a:r>
              <a:rPr lang="ru-RU" sz="1400" dirty="0"/>
              <a:t> должны быть подписаны на бумаге собственноручно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sz="1400" dirty="0"/>
              <a:t>Прием иностранцев осуществляется через АСАВ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03266077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Очень крутой заголовок…"/>
          <p:cNvSpPr txBox="1"/>
          <p:nvPr/>
        </p:nvSpPr>
        <p:spPr>
          <a:xfrm>
            <a:off x="815802" y="62451"/>
            <a:ext cx="10948856" cy="538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marL="0" marR="0" lvl="0" indent="0" algn="l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kumimoji="0" lang="ru-RU" sz="3000" b="1" i="0" u="none" strike="noStrike" kern="0" cap="all" spc="0" normalizeH="0" baseline="0" noProof="0" dirty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Arial Narrow"/>
                <a:sym typeface="Arial Narrow"/>
              </a:rPr>
              <a:t>Трехсторонний договор с ФЛ</a:t>
            </a:r>
            <a:r>
              <a:rPr kumimoji="0" lang="en-US" sz="3000" b="1" i="0" u="none" strike="noStrike" kern="0" cap="all" spc="0" normalizeH="0" baseline="0" noProof="0" dirty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Arial Narrow"/>
                <a:sym typeface="Arial Narrow"/>
              </a:rPr>
              <a:t>/</a:t>
            </a:r>
            <a:r>
              <a:rPr kumimoji="0" lang="ru-RU" sz="3000" b="1" i="0" u="none" strike="noStrike" kern="0" cap="all" spc="0" normalizeH="0" baseline="0" noProof="0" dirty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Arial Narrow"/>
                <a:sym typeface="Arial Narrow"/>
              </a:rPr>
              <a:t>ЮЛ (собственноручно)</a:t>
            </a:r>
          </a:p>
        </p:txBody>
      </p:sp>
      <p:sp>
        <p:nvSpPr>
          <p:cNvPr id="68" name="Линия"/>
          <p:cNvSpPr/>
          <p:nvPr/>
        </p:nvSpPr>
        <p:spPr>
          <a:xfrm>
            <a:off x="913636" y="574397"/>
            <a:ext cx="10753187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9" tIns="35719" rIns="35719" bIns="35719" anchor="ctr"/>
          <a:lstStyle/>
          <a:p>
            <a:pPr marL="0" marR="0" lvl="0" indent="0" algn="ctr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38" y="21781"/>
            <a:ext cx="599790" cy="59979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5FBA27-8B96-4A89-961B-DFAE3FC6D84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0C4F98-DEAF-4439-A0B2-AE558E2D1035}"/>
              </a:ext>
            </a:extLst>
          </p:cNvPr>
          <p:cNvSpPr txBox="1"/>
          <p:nvPr/>
        </p:nvSpPr>
        <p:spPr>
          <a:xfrm>
            <a:off x="194138" y="621571"/>
            <a:ext cx="11803724" cy="51394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342900" marR="0" lvl="0" indent="-342900" defTabSz="41076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Helvetica Light"/>
              </a:defRPr>
            </a:lvl1pPr>
          </a:lstStyle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Форма заключения: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/>
              <a:t>Договор подписывается собственноручно на бумажном носителе. Направляется по почте.</a:t>
            </a:r>
            <a:endParaRPr lang="ru-RU" sz="10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Основные шаги по заключению договора: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Обращение абитуриента в НИУ ВШЭ (регистрация в</a:t>
            </a:r>
            <a:r>
              <a:rPr lang="en-US" sz="1400" dirty="0"/>
              <a:t> </a:t>
            </a:r>
            <a:r>
              <a:rPr lang="ru-RU" sz="1400" dirty="0"/>
              <a:t>ЛК </a:t>
            </a:r>
            <a:r>
              <a:rPr lang="en-US" sz="1400" dirty="0" err="1"/>
              <a:t>SmartReg</a:t>
            </a:r>
            <a:r>
              <a:rPr lang="ru-RU" sz="1400" dirty="0"/>
              <a:t> </a:t>
            </a:r>
            <a:r>
              <a:rPr lang="en-US" sz="1400" dirty="0"/>
              <a:t>- </a:t>
            </a:r>
            <a:r>
              <a:rPr lang="en-US" sz="1400" dirty="0" err="1"/>
              <a:t>enrol.hse.ru</a:t>
            </a:r>
            <a:r>
              <a:rPr lang="ru-RU" sz="1400" dirty="0"/>
              <a:t>, получение статуса абитуриента)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Вступительные испытания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Согласие на зачисление (в </a:t>
            </a:r>
            <a:r>
              <a:rPr lang="en-US" sz="1400" dirty="0" err="1"/>
              <a:t>SmartReg</a:t>
            </a:r>
            <a:r>
              <a:rPr lang="en-US" sz="1400" dirty="0"/>
              <a:t> </a:t>
            </a:r>
            <a:r>
              <a:rPr lang="ru-RU" sz="1400" dirty="0"/>
              <a:t>формируется до заявки на заключение договора)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Заявка на заключение договора, формирование договора. Направление проекта договора абитуриенту по электронной почте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Получение подписанного оригинала договора с двух сторон по почте. </a:t>
            </a:r>
            <a:r>
              <a:rPr lang="ru-RU" sz="1400" b="1" dirty="0"/>
              <a:t>Вместе с подписанным договором абитуриент должен направить подписанное СЭВ и согласие на обработку </a:t>
            </a:r>
            <a:r>
              <a:rPr lang="ru-RU" sz="1400" b="1" dirty="0" err="1"/>
              <a:t>перс.данных</a:t>
            </a:r>
            <a:endParaRPr lang="ru-RU" sz="1400" b="1" dirty="0"/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Подписание договора со стороны НИУ ВШЭ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Оплата по договору</a:t>
            </a:r>
            <a:endParaRPr lang="en-US" sz="1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Зачисление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ru-RU" sz="10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Особенности: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sz="1400" dirty="0"/>
              <a:t>Предлагается СЭВ, согласие на обработку ПД и договор подписывать одним пакетом на стороне абитуриента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sz="1400" dirty="0"/>
              <a:t>Прием иностранцев осуществляется через АСАВ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531395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Очень крутой заголовок…"/>
          <p:cNvSpPr txBox="1"/>
          <p:nvPr/>
        </p:nvSpPr>
        <p:spPr>
          <a:xfrm>
            <a:off x="807791" y="57614"/>
            <a:ext cx="10916547" cy="538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marL="0" marR="0" lvl="0" indent="0" algn="l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500" b="1" kern="0" cap="all" dirty="0">
                <a:solidFill>
                  <a:srgbClr val="253957"/>
                </a:solidFill>
                <a:latin typeface="Arial Narrow"/>
                <a:sym typeface="Arial Narrow"/>
              </a:rPr>
              <a:t>Трехсторонний договор в Электронном виде (ФЛ)</a:t>
            </a:r>
            <a:endParaRPr kumimoji="0" lang="ru-RU" sz="3500" b="1" i="0" u="none" strike="noStrike" kern="0" cap="all" spc="0" normalizeH="0" baseline="0" noProof="0" dirty="0">
              <a:ln>
                <a:noFill/>
              </a:ln>
              <a:solidFill>
                <a:srgbClr val="253957"/>
              </a:solidFill>
              <a:effectLst/>
              <a:uLnTx/>
              <a:uFillTx/>
              <a:latin typeface="Arial Narrow"/>
              <a:sym typeface="Arial Narrow"/>
            </a:endParaRPr>
          </a:p>
        </p:txBody>
      </p:sp>
      <p:sp>
        <p:nvSpPr>
          <p:cNvPr id="68" name="Линия"/>
          <p:cNvSpPr/>
          <p:nvPr/>
        </p:nvSpPr>
        <p:spPr>
          <a:xfrm>
            <a:off x="889470" y="596064"/>
            <a:ext cx="10753187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9" tIns="35719" rIns="35719" bIns="35719" anchor="ctr"/>
          <a:lstStyle/>
          <a:p>
            <a:pPr marL="0" marR="0" lvl="0" indent="0" algn="ctr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530" y="57614"/>
            <a:ext cx="599790" cy="59979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5FBA27-8B96-4A89-961B-DFAE3FC6D84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978ABF-5F49-8A4B-8DE9-F85C528C3BC7}"/>
              </a:ext>
            </a:extLst>
          </p:cNvPr>
          <p:cNvSpPr txBox="1"/>
          <p:nvPr/>
        </p:nvSpPr>
        <p:spPr>
          <a:xfrm>
            <a:off x="364201" y="596064"/>
            <a:ext cx="11803724" cy="57857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342900" marR="0" lvl="0" indent="-342900" defTabSz="41076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Helvetica Light"/>
              </a:defRPr>
            </a:lvl1pPr>
          </a:lstStyle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Форма заключения: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/>
              <a:t>Адресная оферта в электронном виде, акцептуемая платежом со стороны заказчика и согласием с ЛНА со стороны абитуриента.</a:t>
            </a:r>
            <a:endParaRPr lang="ru-RU" sz="10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Основные шаги по заключению договора: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Обращение абитуриента в НИУ ВШЭ (регистрация в</a:t>
            </a:r>
            <a:r>
              <a:rPr lang="en-US" sz="1400" dirty="0"/>
              <a:t> </a:t>
            </a:r>
            <a:r>
              <a:rPr lang="ru-RU" sz="1400" dirty="0"/>
              <a:t>ЛК </a:t>
            </a:r>
            <a:r>
              <a:rPr lang="en-US" sz="1400" dirty="0" err="1"/>
              <a:t>SmartReg</a:t>
            </a:r>
            <a:r>
              <a:rPr lang="ru-RU" sz="1400" dirty="0"/>
              <a:t> </a:t>
            </a:r>
            <a:r>
              <a:rPr lang="en-US" sz="1400" dirty="0"/>
              <a:t>- </a:t>
            </a:r>
            <a:r>
              <a:rPr lang="en-US" sz="1400" dirty="0" err="1"/>
              <a:t>enrol.hse.ru</a:t>
            </a:r>
            <a:r>
              <a:rPr lang="ru-RU" sz="1400" dirty="0"/>
              <a:t>, получение статуса абитуриента)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Подписание СЭВ, подписание согласия на обработку персональных данных, направление оригиналов по почте (переход к шагу 3 </a:t>
            </a:r>
            <a:r>
              <a:rPr lang="ru-RU" sz="1400" dirty="0" err="1"/>
              <a:t>м.б</a:t>
            </a:r>
            <a:r>
              <a:rPr lang="ru-RU" sz="1400" dirty="0"/>
              <a:t>. осуществлен до получения оригиналов по почте). </a:t>
            </a:r>
            <a:r>
              <a:rPr lang="ru-RU" sz="1400" b="1" dirty="0"/>
              <a:t>ДАННЫЙ ШАГ ВНЕ ИНФОРМАЦИОННЫХ СИСТЕМ</a:t>
            </a:r>
            <a:endParaRPr lang="ru-RU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Вступительные испытания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Согласие на зачисление (в </a:t>
            </a:r>
            <a:r>
              <a:rPr lang="en-US" sz="1400" dirty="0" err="1"/>
              <a:t>SmartReg</a:t>
            </a:r>
            <a:r>
              <a:rPr lang="en-US" sz="1400" dirty="0"/>
              <a:t> </a:t>
            </a:r>
            <a:r>
              <a:rPr lang="ru-RU" sz="1400" dirty="0"/>
              <a:t>формируется до заявки на заключение договора)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Заявка на заключение договора (</a:t>
            </a:r>
            <a:r>
              <a:rPr lang="en-US" sz="1400" dirty="0" err="1"/>
              <a:t>SmartReg</a:t>
            </a:r>
            <a:r>
              <a:rPr lang="ru-RU" sz="1400" dirty="0"/>
              <a:t>), формирование договора (ИС-ПРО</a:t>
            </a:r>
            <a:r>
              <a:rPr lang="en-US" sz="1400" dirty="0"/>
              <a:t>/</a:t>
            </a:r>
            <a:r>
              <a:rPr lang="ru-RU" sz="1400" dirty="0"/>
              <a:t>СЭД). Ознакомление абитуриента и заказчика с проектом договора в ЕЛК.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Договор подписывается КЭП на стороне НИУ ВШЭ (СЭД) и выгружается в ЕЛК абитуриента и заказчика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Абитуриент подтверждает ознакомление с ЛНА (ЕЛК), заказчик и абитуриент присоединяются к оферте (код из смс в ЕЛК)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Оплата договора (договор заключен).</a:t>
            </a:r>
            <a:endParaRPr lang="en-US" sz="1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Зачисление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ru-RU" sz="1400" dirty="0"/>
              <a:t>Необходимо убедиться, что СЭВ и согласие, запрошенные на шаге 2, получены в оригинале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AutoNum type="arabicPeriod"/>
            </a:pPr>
            <a:endParaRPr lang="ru-RU" sz="10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Особенности: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sz="1400" dirty="0"/>
              <a:t>Прием иностранцев осуществляется через АСАВ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57723397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Очень крутой заголовок…"/>
          <p:cNvSpPr txBox="1"/>
          <p:nvPr/>
        </p:nvSpPr>
        <p:spPr>
          <a:xfrm>
            <a:off x="1487488" y="323759"/>
            <a:ext cx="9249785" cy="538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marL="0" marR="0" lvl="0" indent="0" algn="l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500" b="1" kern="0" cap="all" dirty="0">
                <a:solidFill>
                  <a:srgbClr val="253957"/>
                </a:solidFill>
                <a:latin typeface="Arial Narrow"/>
                <a:sym typeface="Arial Narrow"/>
              </a:rPr>
              <a:t>Дополнительная информация</a:t>
            </a:r>
            <a:endParaRPr kumimoji="0" lang="ru-RU" sz="3500" b="1" i="0" u="none" strike="noStrike" kern="0" cap="all" spc="0" normalizeH="0" baseline="0" noProof="0" dirty="0">
              <a:ln>
                <a:noFill/>
              </a:ln>
              <a:solidFill>
                <a:srgbClr val="253957"/>
              </a:solidFill>
              <a:effectLst/>
              <a:uLnTx/>
              <a:uFillTx/>
              <a:latin typeface="Arial Narrow"/>
              <a:sym typeface="Arial Narrow"/>
            </a:endParaRPr>
          </a:p>
        </p:txBody>
      </p:sp>
      <p:sp>
        <p:nvSpPr>
          <p:cNvPr id="68" name="Линия"/>
          <p:cNvSpPr/>
          <p:nvPr/>
        </p:nvSpPr>
        <p:spPr>
          <a:xfrm>
            <a:off x="600533" y="1016732"/>
            <a:ext cx="10753187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9" tIns="35719" rIns="35719" bIns="35719" anchor="ctr"/>
          <a:lstStyle/>
          <a:p>
            <a:pPr marL="0" marR="0" lvl="0" indent="0" algn="ctr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03" y="293090"/>
            <a:ext cx="599790" cy="59979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5FBA27-8B96-4A89-961B-DFAE3FC6D84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0C4F98-DEAF-4439-A0B2-AE558E2D1035}"/>
              </a:ext>
            </a:extLst>
          </p:cNvPr>
          <p:cNvSpPr txBox="1"/>
          <p:nvPr/>
        </p:nvSpPr>
        <p:spPr>
          <a:xfrm>
            <a:off x="600533" y="1025116"/>
            <a:ext cx="11270625" cy="23232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342900" marR="0" lvl="0" indent="-342900" defTabSz="41076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Helvetica Light"/>
              </a:defRPr>
            </a:lvl1pPr>
          </a:lstStyle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Важно:</a:t>
            </a:r>
          </a:p>
          <a:p>
            <a:pPr>
              <a:lnSpc>
                <a:spcPct val="150000"/>
              </a:lnSpc>
            </a:pPr>
            <a:r>
              <a:rPr lang="ru-RU" sz="1400" b="1" dirty="0"/>
              <a:t>СЭВ требуется не только для заключения двустороннего договора, но также и для использования ПЭП в процессе учебы</a:t>
            </a:r>
          </a:p>
          <a:p>
            <a:pPr>
              <a:lnSpc>
                <a:spcPct val="150000"/>
              </a:lnSpc>
            </a:pPr>
            <a:r>
              <a:rPr lang="ru-RU" sz="1400" b="1" dirty="0"/>
              <a:t>Согласно текущему законодательству СЭВ может быть подписан только на бумаге</a:t>
            </a:r>
          </a:p>
          <a:p>
            <a:pPr>
              <a:lnSpc>
                <a:spcPct val="150000"/>
              </a:lnSpc>
            </a:pPr>
            <a:r>
              <a:rPr lang="ru-RU" sz="1400" b="1" dirty="0"/>
              <a:t>Типовая форма СЭВ для онлайн программ разработана и разослана</a:t>
            </a:r>
            <a:endParaRPr lang="ru-RU" sz="1400" b="1" dirty="0">
              <a:highlight>
                <a:srgbClr val="FFFF00"/>
              </a:highlight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По трехстороннему договору в ЭВ:</a:t>
            </a:r>
          </a:p>
          <a:p>
            <a:pPr>
              <a:lnSpc>
                <a:spcPct val="150000"/>
              </a:lnSpc>
            </a:pPr>
            <a:r>
              <a:rPr lang="ru-RU" sz="1400" b="1" dirty="0"/>
              <a:t>Ориентировочный срок доступности сервиса – 09.07.2021 (срок уточняется с учетом графиков релизов по системам)</a:t>
            </a:r>
          </a:p>
        </p:txBody>
      </p:sp>
    </p:spTree>
    <p:extLst>
      <p:ext uri="{BB962C8B-B14F-4D97-AF65-F5344CB8AC3E}">
        <p14:creationId xmlns:p14="http://schemas.microsoft.com/office/powerpoint/2010/main" val="38563443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Очень крутой заголовок…"/>
          <p:cNvSpPr txBox="1"/>
          <p:nvPr/>
        </p:nvSpPr>
        <p:spPr>
          <a:xfrm>
            <a:off x="1487488" y="323759"/>
            <a:ext cx="9249785" cy="538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/>
          <a:lstStyle/>
          <a:p>
            <a:pPr marL="0" marR="0" lvl="0" indent="0" algn="l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500" b="1" kern="0" cap="all" dirty="0">
                <a:solidFill>
                  <a:srgbClr val="253957"/>
                </a:solidFill>
                <a:latin typeface="Arial Narrow"/>
                <a:sym typeface="Arial Narrow"/>
              </a:rPr>
              <a:t>Вопросы и ответы</a:t>
            </a:r>
            <a:endParaRPr kumimoji="0" lang="ru-RU" sz="3500" b="1" i="0" u="none" strike="noStrike" kern="0" cap="all" spc="0" normalizeH="0" baseline="0" noProof="0" dirty="0">
              <a:ln>
                <a:noFill/>
              </a:ln>
              <a:solidFill>
                <a:srgbClr val="253957"/>
              </a:solidFill>
              <a:effectLst/>
              <a:uLnTx/>
              <a:uFillTx/>
              <a:latin typeface="Arial Narrow"/>
              <a:sym typeface="Arial Narrow"/>
            </a:endParaRPr>
          </a:p>
        </p:txBody>
      </p:sp>
      <p:sp>
        <p:nvSpPr>
          <p:cNvPr id="68" name="Линия"/>
          <p:cNvSpPr/>
          <p:nvPr/>
        </p:nvSpPr>
        <p:spPr>
          <a:xfrm>
            <a:off x="600533" y="1016732"/>
            <a:ext cx="10753187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9" tIns="35719" rIns="35719" bIns="35719" anchor="ctr"/>
          <a:lstStyle/>
          <a:p>
            <a:pPr marL="0" marR="0" lvl="0" indent="0" algn="ctr" defTabSz="410766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03" y="293090"/>
            <a:ext cx="599790" cy="59979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5FBA27-8B96-4A89-961B-DFAE3FC6D84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0C4F98-DEAF-4439-A0B2-AE558E2D1035}"/>
              </a:ext>
            </a:extLst>
          </p:cNvPr>
          <p:cNvSpPr txBox="1"/>
          <p:nvPr/>
        </p:nvSpPr>
        <p:spPr>
          <a:xfrm>
            <a:off x="600533" y="1025116"/>
            <a:ext cx="11270625" cy="38427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342900" marR="0" lvl="0" indent="-342900" defTabSz="410766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Helvetica Light"/>
              </a:defRPr>
            </a:lvl1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TODO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6418739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038" y="2460032"/>
            <a:ext cx="1597925" cy="15450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09878649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5771</TotalTime>
  <Words>805</Words>
  <Application>Microsoft Macintosh PowerPoint</Application>
  <PresentationFormat>Широкоэкранный</PresentationFormat>
  <Paragraphs>86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Helvetica</vt:lpstr>
      <vt:lpstr>Helvetica Light</vt:lpstr>
      <vt:lpstr>Helvetica Neue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Козырин Роман Александрович</dc:creator>
  <cp:lastModifiedBy>Михаил Л</cp:lastModifiedBy>
  <cp:revision>235</cp:revision>
  <dcterms:created xsi:type="dcterms:W3CDTF">2021-02-09T07:14:41Z</dcterms:created>
  <dcterms:modified xsi:type="dcterms:W3CDTF">2021-07-02T14:47:57Z</dcterms:modified>
</cp:coreProperties>
</file>