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81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67F997-7C86-46BC-B786-7D2A3C913EC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80B5C0-15EA-445D-9D78-73641375AB6B}">
      <dgm:prSet phldrT="[Текст]" custT="1"/>
      <dgm:spPr/>
      <dgm:t>
        <a:bodyPr/>
        <a:lstStyle/>
        <a:p>
          <a:r>
            <a:rPr lang="ru-RU" sz="2000" b="1" dirty="0"/>
            <a:t>Выбор онлайн-курса</a:t>
          </a:r>
        </a:p>
      </dgm:t>
    </dgm:pt>
    <dgm:pt modelId="{EB6475FE-6A9A-497B-8A95-597702507E78}" type="parTrans" cxnId="{2C307DA8-3F93-4BAA-AC6C-22A5C928B30F}">
      <dgm:prSet/>
      <dgm:spPr/>
      <dgm:t>
        <a:bodyPr/>
        <a:lstStyle/>
        <a:p>
          <a:endParaRPr lang="ru-RU" b="1"/>
        </a:p>
      </dgm:t>
    </dgm:pt>
    <dgm:pt modelId="{31A9C79C-93CA-4FD5-8339-A2803CEE29E5}" type="sibTrans" cxnId="{2C307DA8-3F93-4BAA-AC6C-22A5C928B30F}">
      <dgm:prSet/>
      <dgm:spPr/>
      <dgm:t>
        <a:bodyPr/>
        <a:lstStyle/>
        <a:p>
          <a:endParaRPr lang="ru-RU" b="1"/>
        </a:p>
      </dgm:t>
    </dgm:pt>
    <dgm:pt modelId="{748FA986-492E-4DD1-9A0B-D7448C9D882B}">
      <dgm:prSet phldrT="[Текст]" custT="1"/>
      <dgm:spPr/>
      <dgm:t>
        <a:bodyPr/>
        <a:lstStyle/>
        <a:p>
          <a:r>
            <a:rPr lang="ru-RU" sz="2000" b="1" dirty="0"/>
            <a:t>Сетевой договор</a:t>
          </a:r>
        </a:p>
      </dgm:t>
    </dgm:pt>
    <dgm:pt modelId="{E5C479A0-00BF-488D-837F-75C8A91F3265}" type="parTrans" cxnId="{05969E06-3280-4E86-B12A-95EF6AAE6C94}">
      <dgm:prSet/>
      <dgm:spPr/>
      <dgm:t>
        <a:bodyPr/>
        <a:lstStyle/>
        <a:p>
          <a:endParaRPr lang="ru-RU" b="1"/>
        </a:p>
      </dgm:t>
    </dgm:pt>
    <dgm:pt modelId="{F035630B-EA47-4959-A907-43F7E613D104}" type="sibTrans" cxnId="{05969E06-3280-4E86-B12A-95EF6AAE6C94}">
      <dgm:prSet/>
      <dgm:spPr/>
      <dgm:t>
        <a:bodyPr/>
        <a:lstStyle/>
        <a:p>
          <a:endParaRPr lang="ru-RU" b="1"/>
        </a:p>
      </dgm:t>
    </dgm:pt>
    <dgm:pt modelId="{DD544847-591B-44F9-B2E6-EBF1536A9166}">
      <dgm:prSet phldrT="[Текст]" custT="1"/>
      <dgm:spPr/>
      <dgm:t>
        <a:bodyPr/>
        <a:lstStyle/>
        <a:p>
          <a:r>
            <a:rPr lang="ru-RU" sz="2000" b="1" dirty="0"/>
            <a:t>Подключение и запись студентов</a:t>
          </a:r>
        </a:p>
      </dgm:t>
    </dgm:pt>
    <dgm:pt modelId="{C28DF3BC-5277-4D66-95DD-C51EFBFB889B}" type="parTrans" cxnId="{9204ACBF-6BA8-40B9-89AD-7A1A0E0A4133}">
      <dgm:prSet/>
      <dgm:spPr/>
      <dgm:t>
        <a:bodyPr/>
        <a:lstStyle/>
        <a:p>
          <a:endParaRPr lang="ru-RU" b="1"/>
        </a:p>
      </dgm:t>
    </dgm:pt>
    <dgm:pt modelId="{2A4A0E1E-DBA3-4001-8C37-DDDE90B7FC96}" type="sibTrans" cxnId="{9204ACBF-6BA8-40B9-89AD-7A1A0E0A4133}">
      <dgm:prSet/>
      <dgm:spPr/>
      <dgm:t>
        <a:bodyPr/>
        <a:lstStyle/>
        <a:p>
          <a:endParaRPr lang="ru-RU" b="1"/>
        </a:p>
      </dgm:t>
    </dgm:pt>
    <dgm:pt modelId="{411C5B6B-2305-420C-A96D-70834631C9A8}">
      <dgm:prSet phldrT="[Текст]" custT="1"/>
      <dgm:spPr/>
      <dgm:t>
        <a:bodyPr/>
        <a:lstStyle/>
        <a:p>
          <a:r>
            <a:rPr lang="ru-RU" sz="2000" b="1" dirty="0"/>
            <a:t>Обучение, мониторинг успеваемости</a:t>
          </a:r>
        </a:p>
      </dgm:t>
    </dgm:pt>
    <dgm:pt modelId="{CE98D10F-738B-471B-B683-66DCB4A356FF}" type="parTrans" cxnId="{36F5FE24-C94A-44F6-9C58-818072172901}">
      <dgm:prSet/>
      <dgm:spPr/>
      <dgm:t>
        <a:bodyPr/>
        <a:lstStyle/>
        <a:p>
          <a:endParaRPr lang="ru-RU" b="1"/>
        </a:p>
      </dgm:t>
    </dgm:pt>
    <dgm:pt modelId="{5949A32B-F007-4425-BE5C-7150739F835F}" type="sibTrans" cxnId="{36F5FE24-C94A-44F6-9C58-818072172901}">
      <dgm:prSet/>
      <dgm:spPr/>
      <dgm:t>
        <a:bodyPr/>
        <a:lstStyle/>
        <a:p>
          <a:endParaRPr lang="ru-RU" b="1"/>
        </a:p>
      </dgm:t>
    </dgm:pt>
    <dgm:pt modelId="{B37F0886-6DB0-4990-AE5D-D6DAA27F5023}">
      <dgm:prSet phldrT="[Текст]" custT="1"/>
      <dgm:spPr/>
      <dgm:t>
        <a:bodyPr/>
        <a:lstStyle/>
        <a:p>
          <a:r>
            <a:rPr lang="ru-RU" sz="2000" b="1" dirty="0"/>
            <a:t>Экзамен с </a:t>
          </a:r>
          <a:r>
            <a:rPr lang="ru-RU" sz="2000" b="1" dirty="0" err="1"/>
            <a:t>прокторингом</a:t>
          </a:r>
          <a:endParaRPr lang="ru-RU" sz="2000" b="1" dirty="0"/>
        </a:p>
      </dgm:t>
    </dgm:pt>
    <dgm:pt modelId="{BDB432FB-4021-4E0D-A21A-DE1581E0D722}" type="parTrans" cxnId="{CF089415-16C2-4421-9292-D5FD3470A766}">
      <dgm:prSet/>
      <dgm:spPr/>
      <dgm:t>
        <a:bodyPr/>
        <a:lstStyle/>
        <a:p>
          <a:endParaRPr lang="ru-RU" b="1"/>
        </a:p>
      </dgm:t>
    </dgm:pt>
    <dgm:pt modelId="{BD190766-7910-4981-8B3B-5B6C1133C82E}" type="sibTrans" cxnId="{CF089415-16C2-4421-9292-D5FD3470A766}">
      <dgm:prSet/>
      <dgm:spPr/>
      <dgm:t>
        <a:bodyPr/>
        <a:lstStyle/>
        <a:p>
          <a:endParaRPr lang="ru-RU" b="1"/>
        </a:p>
      </dgm:t>
    </dgm:pt>
    <dgm:pt modelId="{5ED98F79-FFE4-4699-9D1F-42FCE752E643}">
      <dgm:prSet phldrT="[Текст]" custT="1"/>
      <dgm:spPr/>
      <dgm:t>
        <a:bodyPr/>
        <a:lstStyle/>
        <a:p>
          <a:r>
            <a:rPr lang="ru-RU" sz="2000" b="1" dirty="0"/>
            <a:t>Ведомости</a:t>
          </a:r>
        </a:p>
        <a:p>
          <a:r>
            <a:rPr lang="ru-RU" sz="2000" b="1" dirty="0"/>
            <a:t>сертификаты</a:t>
          </a:r>
        </a:p>
      </dgm:t>
    </dgm:pt>
    <dgm:pt modelId="{DCEF1C09-89F3-4F9C-A21B-E985713968A9}" type="parTrans" cxnId="{CB4C3666-8D53-4E78-AD66-25B8D27C7383}">
      <dgm:prSet/>
      <dgm:spPr/>
      <dgm:t>
        <a:bodyPr/>
        <a:lstStyle/>
        <a:p>
          <a:endParaRPr lang="ru-RU" b="1"/>
        </a:p>
      </dgm:t>
    </dgm:pt>
    <dgm:pt modelId="{FC423007-9E23-4C2A-BA5C-AC420A2B2CAB}" type="sibTrans" cxnId="{CB4C3666-8D53-4E78-AD66-25B8D27C7383}">
      <dgm:prSet/>
      <dgm:spPr/>
      <dgm:t>
        <a:bodyPr/>
        <a:lstStyle/>
        <a:p>
          <a:endParaRPr lang="ru-RU" b="1"/>
        </a:p>
      </dgm:t>
    </dgm:pt>
    <dgm:pt modelId="{FC10B22D-79D5-418E-BA8F-AE0BDBDC597C}" type="pres">
      <dgm:prSet presAssocID="{AE67F997-7C86-46BC-B786-7D2A3C913E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15F241-C08B-4A25-AB99-B78C41BDDD85}" type="pres">
      <dgm:prSet presAssocID="{B380B5C0-15EA-445D-9D78-73641375AB6B}" presName="node" presStyleLbl="node1" presStyleIdx="0" presStyleCnt="6" custScaleX="131372" custRadScaleRad="10307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C9E05-3098-4662-9DD7-0203B68D3089}" type="pres">
      <dgm:prSet presAssocID="{B380B5C0-15EA-445D-9D78-73641375AB6B}" presName="spNode" presStyleCnt="0"/>
      <dgm:spPr/>
    </dgm:pt>
    <dgm:pt modelId="{913E7E77-6378-4EE9-9A61-10DEB7CB5ED4}" type="pres">
      <dgm:prSet presAssocID="{31A9C79C-93CA-4FD5-8339-A2803CEE29E5}" presName="sibTrans" presStyleLbl="sibTrans1D1" presStyleIdx="0" presStyleCnt="6"/>
      <dgm:spPr/>
      <dgm:t>
        <a:bodyPr/>
        <a:lstStyle/>
        <a:p>
          <a:endParaRPr lang="ru-RU"/>
        </a:p>
      </dgm:t>
    </dgm:pt>
    <dgm:pt modelId="{FB378558-4B72-4C62-A104-06003291240E}" type="pres">
      <dgm:prSet presAssocID="{748FA986-492E-4DD1-9A0B-D7448C9D882B}" presName="node" presStyleLbl="node1" presStyleIdx="1" presStyleCnt="6" custScaleX="136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5401B-9867-4283-94D5-0D827BA06F64}" type="pres">
      <dgm:prSet presAssocID="{748FA986-492E-4DD1-9A0B-D7448C9D882B}" presName="spNode" presStyleCnt="0"/>
      <dgm:spPr/>
    </dgm:pt>
    <dgm:pt modelId="{026EA75B-F076-4DA0-866A-D929AFC9ABC6}" type="pres">
      <dgm:prSet presAssocID="{F035630B-EA47-4959-A907-43F7E613D104}" presName="sibTrans" presStyleLbl="sibTrans1D1" presStyleIdx="1" presStyleCnt="6"/>
      <dgm:spPr/>
      <dgm:t>
        <a:bodyPr/>
        <a:lstStyle/>
        <a:p>
          <a:endParaRPr lang="ru-RU"/>
        </a:p>
      </dgm:t>
    </dgm:pt>
    <dgm:pt modelId="{5D6EEE84-A4DE-43F6-83F3-1D48704637F8}" type="pres">
      <dgm:prSet presAssocID="{DD544847-591B-44F9-B2E6-EBF1536A9166}" presName="node" presStyleLbl="node1" presStyleIdx="2" presStyleCnt="6" custScaleX="178270" custRadScaleRad="110556" custRadScaleInc="-37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DB15B-1A1A-4EC3-A1B9-7475E91B54AF}" type="pres">
      <dgm:prSet presAssocID="{DD544847-591B-44F9-B2E6-EBF1536A9166}" presName="spNode" presStyleCnt="0"/>
      <dgm:spPr/>
    </dgm:pt>
    <dgm:pt modelId="{7D3C7709-8D97-49EC-A4A8-9394AEF0A5B5}" type="pres">
      <dgm:prSet presAssocID="{2A4A0E1E-DBA3-4001-8C37-DDDE90B7FC96}" presName="sibTrans" presStyleLbl="sibTrans1D1" presStyleIdx="2" presStyleCnt="6"/>
      <dgm:spPr/>
      <dgm:t>
        <a:bodyPr/>
        <a:lstStyle/>
        <a:p>
          <a:endParaRPr lang="ru-RU"/>
        </a:p>
      </dgm:t>
    </dgm:pt>
    <dgm:pt modelId="{08D377AA-2576-4ED7-BD1F-AA929FF35390}" type="pres">
      <dgm:prSet presAssocID="{411C5B6B-2305-420C-A96D-70834631C9A8}" presName="node" presStyleLbl="node1" presStyleIdx="3" presStyleCnt="6" custScaleX="196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45BFF-30C3-4F66-928A-B781E59B4EDB}" type="pres">
      <dgm:prSet presAssocID="{411C5B6B-2305-420C-A96D-70834631C9A8}" presName="spNode" presStyleCnt="0"/>
      <dgm:spPr/>
    </dgm:pt>
    <dgm:pt modelId="{31308AE4-EF1F-45AC-A929-D223910C335B}" type="pres">
      <dgm:prSet presAssocID="{5949A32B-F007-4425-BE5C-7150739F835F}" presName="sibTrans" presStyleLbl="sibTrans1D1" presStyleIdx="3" presStyleCnt="6"/>
      <dgm:spPr/>
      <dgm:t>
        <a:bodyPr/>
        <a:lstStyle/>
        <a:p>
          <a:endParaRPr lang="ru-RU"/>
        </a:p>
      </dgm:t>
    </dgm:pt>
    <dgm:pt modelId="{6A75C47B-4FFF-4DA9-9168-CDC1FB3E8372}" type="pres">
      <dgm:prSet presAssocID="{B37F0886-6DB0-4990-AE5D-D6DAA27F5023}" presName="node" presStyleLbl="node1" presStyleIdx="4" presStyleCnt="6" custScaleX="158021" custRadScaleRad="97713" custRadScaleInc="44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70862-4113-47AF-9A0B-03C02DB6A237}" type="pres">
      <dgm:prSet presAssocID="{B37F0886-6DB0-4990-AE5D-D6DAA27F5023}" presName="spNode" presStyleCnt="0"/>
      <dgm:spPr/>
    </dgm:pt>
    <dgm:pt modelId="{E376FF00-C9FE-4E3B-944A-D5696F063A80}" type="pres">
      <dgm:prSet presAssocID="{BD190766-7910-4981-8B3B-5B6C1133C82E}" presName="sibTrans" presStyleLbl="sibTrans1D1" presStyleIdx="4" presStyleCnt="6"/>
      <dgm:spPr/>
      <dgm:t>
        <a:bodyPr/>
        <a:lstStyle/>
        <a:p>
          <a:endParaRPr lang="ru-RU"/>
        </a:p>
      </dgm:t>
    </dgm:pt>
    <dgm:pt modelId="{5C5890CE-7391-4F4D-8350-D2A3EACCB559}" type="pres">
      <dgm:prSet presAssocID="{5ED98F79-FFE4-4699-9D1F-42FCE752E643}" presName="node" presStyleLbl="node1" presStyleIdx="5" presStyleCnt="6" custScaleX="164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69077-F84F-4904-9941-B0259C9B5E73}" type="pres">
      <dgm:prSet presAssocID="{5ED98F79-FFE4-4699-9D1F-42FCE752E643}" presName="spNode" presStyleCnt="0"/>
      <dgm:spPr/>
    </dgm:pt>
    <dgm:pt modelId="{4287B20B-0283-49A6-ADA2-8A5F0117B8FA}" type="pres">
      <dgm:prSet presAssocID="{FC423007-9E23-4C2A-BA5C-AC420A2B2CAB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CA675247-7A70-4658-929B-A01646AC5282}" type="presOf" srcId="{F035630B-EA47-4959-A907-43F7E613D104}" destId="{026EA75B-F076-4DA0-866A-D929AFC9ABC6}" srcOrd="0" destOrd="0" presId="urn:microsoft.com/office/officeart/2005/8/layout/cycle5"/>
    <dgm:cxn modelId="{2C307DA8-3F93-4BAA-AC6C-22A5C928B30F}" srcId="{AE67F997-7C86-46BC-B786-7D2A3C913EC4}" destId="{B380B5C0-15EA-445D-9D78-73641375AB6B}" srcOrd="0" destOrd="0" parTransId="{EB6475FE-6A9A-497B-8A95-597702507E78}" sibTransId="{31A9C79C-93CA-4FD5-8339-A2803CEE29E5}"/>
    <dgm:cxn modelId="{27D65917-209A-449B-84CA-E9FCE5BCF1BB}" type="presOf" srcId="{2A4A0E1E-DBA3-4001-8C37-DDDE90B7FC96}" destId="{7D3C7709-8D97-49EC-A4A8-9394AEF0A5B5}" srcOrd="0" destOrd="0" presId="urn:microsoft.com/office/officeart/2005/8/layout/cycle5"/>
    <dgm:cxn modelId="{B747D7F4-5A82-4322-BB89-C7C869441DCB}" type="presOf" srcId="{BD190766-7910-4981-8B3B-5B6C1133C82E}" destId="{E376FF00-C9FE-4E3B-944A-D5696F063A80}" srcOrd="0" destOrd="0" presId="urn:microsoft.com/office/officeart/2005/8/layout/cycle5"/>
    <dgm:cxn modelId="{CB4C3666-8D53-4E78-AD66-25B8D27C7383}" srcId="{AE67F997-7C86-46BC-B786-7D2A3C913EC4}" destId="{5ED98F79-FFE4-4699-9D1F-42FCE752E643}" srcOrd="5" destOrd="0" parTransId="{DCEF1C09-89F3-4F9C-A21B-E985713968A9}" sibTransId="{FC423007-9E23-4C2A-BA5C-AC420A2B2CAB}"/>
    <dgm:cxn modelId="{05969E06-3280-4E86-B12A-95EF6AAE6C94}" srcId="{AE67F997-7C86-46BC-B786-7D2A3C913EC4}" destId="{748FA986-492E-4DD1-9A0B-D7448C9D882B}" srcOrd="1" destOrd="0" parTransId="{E5C479A0-00BF-488D-837F-75C8A91F3265}" sibTransId="{F035630B-EA47-4959-A907-43F7E613D104}"/>
    <dgm:cxn modelId="{007B268D-614B-4496-B0B4-12ACAF79725F}" type="presOf" srcId="{5949A32B-F007-4425-BE5C-7150739F835F}" destId="{31308AE4-EF1F-45AC-A929-D223910C335B}" srcOrd="0" destOrd="0" presId="urn:microsoft.com/office/officeart/2005/8/layout/cycle5"/>
    <dgm:cxn modelId="{73B751B0-93C3-47A3-B8C8-3800C7749EE3}" type="presOf" srcId="{B380B5C0-15EA-445D-9D78-73641375AB6B}" destId="{C715F241-C08B-4A25-AB99-B78C41BDDD85}" srcOrd="0" destOrd="0" presId="urn:microsoft.com/office/officeart/2005/8/layout/cycle5"/>
    <dgm:cxn modelId="{9204ACBF-6BA8-40B9-89AD-7A1A0E0A4133}" srcId="{AE67F997-7C86-46BC-B786-7D2A3C913EC4}" destId="{DD544847-591B-44F9-B2E6-EBF1536A9166}" srcOrd="2" destOrd="0" parTransId="{C28DF3BC-5277-4D66-95DD-C51EFBFB889B}" sibTransId="{2A4A0E1E-DBA3-4001-8C37-DDDE90B7FC96}"/>
    <dgm:cxn modelId="{CF089415-16C2-4421-9292-D5FD3470A766}" srcId="{AE67F997-7C86-46BC-B786-7D2A3C913EC4}" destId="{B37F0886-6DB0-4990-AE5D-D6DAA27F5023}" srcOrd="4" destOrd="0" parTransId="{BDB432FB-4021-4E0D-A21A-DE1581E0D722}" sibTransId="{BD190766-7910-4981-8B3B-5B6C1133C82E}"/>
    <dgm:cxn modelId="{EC3E3B5E-69B9-455F-A60E-9F090259673C}" type="presOf" srcId="{B37F0886-6DB0-4990-AE5D-D6DAA27F5023}" destId="{6A75C47B-4FFF-4DA9-9168-CDC1FB3E8372}" srcOrd="0" destOrd="0" presId="urn:microsoft.com/office/officeart/2005/8/layout/cycle5"/>
    <dgm:cxn modelId="{2B2EEB51-E3D4-430B-BA8A-9C89664D98C6}" type="presOf" srcId="{411C5B6B-2305-420C-A96D-70834631C9A8}" destId="{08D377AA-2576-4ED7-BD1F-AA929FF35390}" srcOrd="0" destOrd="0" presId="urn:microsoft.com/office/officeart/2005/8/layout/cycle5"/>
    <dgm:cxn modelId="{ED59E189-8A7E-4D57-9614-817D5F8B0B33}" type="presOf" srcId="{DD544847-591B-44F9-B2E6-EBF1536A9166}" destId="{5D6EEE84-A4DE-43F6-83F3-1D48704637F8}" srcOrd="0" destOrd="0" presId="urn:microsoft.com/office/officeart/2005/8/layout/cycle5"/>
    <dgm:cxn modelId="{FBEE38BC-0CDF-4514-97D3-D69A32CB4981}" type="presOf" srcId="{5ED98F79-FFE4-4699-9D1F-42FCE752E643}" destId="{5C5890CE-7391-4F4D-8350-D2A3EACCB559}" srcOrd="0" destOrd="0" presId="urn:microsoft.com/office/officeart/2005/8/layout/cycle5"/>
    <dgm:cxn modelId="{F40B9F2B-598F-44C9-91FF-A5ECDD9EECEB}" type="presOf" srcId="{748FA986-492E-4DD1-9A0B-D7448C9D882B}" destId="{FB378558-4B72-4C62-A104-06003291240E}" srcOrd="0" destOrd="0" presId="urn:microsoft.com/office/officeart/2005/8/layout/cycle5"/>
    <dgm:cxn modelId="{36F5FE24-C94A-44F6-9C58-818072172901}" srcId="{AE67F997-7C86-46BC-B786-7D2A3C913EC4}" destId="{411C5B6B-2305-420C-A96D-70834631C9A8}" srcOrd="3" destOrd="0" parTransId="{CE98D10F-738B-471B-B683-66DCB4A356FF}" sibTransId="{5949A32B-F007-4425-BE5C-7150739F835F}"/>
    <dgm:cxn modelId="{ABD241D7-C47C-4AA5-9F28-D16149D5F335}" type="presOf" srcId="{AE67F997-7C86-46BC-B786-7D2A3C913EC4}" destId="{FC10B22D-79D5-418E-BA8F-AE0BDBDC597C}" srcOrd="0" destOrd="0" presId="urn:microsoft.com/office/officeart/2005/8/layout/cycle5"/>
    <dgm:cxn modelId="{7FC8B31A-3367-4F96-89A1-C49771D56A17}" type="presOf" srcId="{31A9C79C-93CA-4FD5-8339-A2803CEE29E5}" destId="{913E7E77-6378-4EE9-9A61-10DEB7CB5ED4}" srcOrd="0" destOrd="0" presId="urn:microsoft.com/office/officeart/2005/8/layout/cycle5"/>
    <dgm:cxn modelId="{3163F4D5-B174-4FE1-9D51-69D141502916}" type="presOf" srcId="{FC423007-9E23-4C2A-BA5C-AC420A2B2CAB}" destId="{4287B20B-0283-49A6-ADA2-8A5F0117B8FA}" srcOrd="0" destOrd="0" presId="urn:microsoft.com/office/officeart/2005/8/layout/cycle5"/>
    <dgm:cxn modelId="{6882587B-A59E-4F96-AD0C-78150F5EF44B}" type="presParOf" srcId="{FC10B22D-79D5-418E-BA8F-AE0BDBDC597C}" destId="{C715F241-C08B-4A25-AB99-B78C41BDDD85}" srcOrd="0" destOrd="0" presId="urn:microsoft.com/office/officeart/2005/8/layout/cycle5"/>
    <dgm:cxn modelId="{ADA697DA-7C95-4B32-87CD-693081ADE27D}" type="presParOf" srcId="{FC10B22D-79D5-418E-BA8F-AE0BDBDC597C}" destId="{15AC9E05-3098-4662-9DD7-0203B68D3089}" srcOrd="1" destOrd="0" presId="urn:microsoft.com/office/officeart/2005/8/layout/cycle5"/>
    <dgm:cxn modelId="{0C044474-5B39-4CA7-9C6F-E2CBE492A02C}" type="presParOf" srcId="{FC10B22D-79D5-418E-BA8F-AE0BDBDC597C}" destId="{913E7E77-6378-4EE9-9A61-10DEB7CB5ED4}" srcOrd="2" destOrd="0" presId="urn:microsoft.com/office/officeart/2005/8/layout/cycle5"/>
    <dgm:cxn modelId="{3415C0FF-3E0F-4ED7-B28E-0E7FAA0D4819}" type="presParOf" srcId="{FC10B22D-79D5-418E-BA8F-AE0BDBDC597C}" destId="{FB378558-4B72-4C62-A104-06003291240E}" srcOrd="3" destOrd="0" presId="urn:microsoft.com/office/officeart/2005/8/layout/cycle5"/>
    <dgm:cxn modelId="{CCC70593-78D3-4E69-A1B1-344360190F7F}" type="presParOf" srcId="{FC10B22D-79D5-418E-BA8F-AE0BDBDC597C}" destId="{DD85401B-9867-4283-94D5-0D827BA06F64}" srcOrd="4" destOrd="0" presId="urn:microsoft.com/office/officeart/2005/8/layout/cycle5"/>
    <dgm:cxn modelId="{90684599-E8B3-4FAC-A51E-D42A8FC6E397}" type="presParOf" srcId="{FC10B22D-79D5-418E-BA8F-AE0BDBDC597C}" destId="{026EA75B-F076-4DA0-866A-D929AFC9ABC6}" srcOrd="5" destOrd="0" presId="urn:microsoft.com/office/officeart/2005/8/layout/cycle5"/>
    <dgm:cxn modelId="{D641AE1C-FDEF-4AFA-8FC8-C558539BCDE4}" type="presParOf" srcId="{FC10B22D-79D5-418E-BA8F-AE0BDBDC597C}" destId="{5D6EEE84-A4DE-43F6-83F3-1D48704637F8}" srcOrd="6" destOrd="0" presId="urn:microsoft.com/office/officeart/2005/8/layout/cycle5"/>
    <dgm:cxn modelId="{07D5DD4D-7B1A-41E3-A1F6-8FA49BAAA333}" type="presParOf" srcId="{FC10B22D-79D5-418E-BA8F-AE0BDBDC597C}" destId="{2BADB15B-1A1A-4EC3-A1B9-7475E91B54AF}" srcOrd="7" destOrd="0" presId="urn:microsoft.com/office/officeart/2005/8/layout/cycle5"/>
    <dgm:cxn modelId="{44A8F55A-B2EA-42BC-BC0E-A46C82A0CFC8}" type="presParOf" srcId="{FC10B22D-79D5-418E-BA8F-AE0BDBDC597C}" destId="{7D3C7709-8D97-49EC-A4A8-9394AEF0A5B5}" srcOrd="8" destOrd="0" presId="urn:microsoft.com/office/officeart/2005/8/layout/cycle5"/>
    <dgm:cxn modelId="{D7AAEC2A-C5DE-4D4F-9E70-0F99AEB39367}" type="presParOf" srcId="{FC10B22D-79D5-418E-BA8F-AE0BDBDC597C}" destId="{08D377AA-2576-4ED7-BD1F-AA929FF35390}" srcOrd="9" destOrd="0" presId="urn:microsoft.com/office/officeart/2005/8/layout/cycle5"/>
    <dgm:cxn modelId="{16DD7D99-453A-4607-B660-E0E263038CA3}" type="presParOf" srcId="{FC10B22D-79D5-418E-BA8F-AE0BDBDC597C}" destId="{ABF45BFF-30C3-4F66-928A-B781E59B4EDB}" srcOrd="10" destOrd="0" presId="urn:microsoft.com/office/officeart/2005/8/layout/cycle5"/>
    <dgm:cxn modelId="{88665B7C-CDED-46FF-8EBE-D8CBBD2EE9C6}" type="presParOf" srcId="{FC10B22D-79D5-418E-BA8F-AE0BDBDC597C}" destId="{31308AE4-EF1F-45AC-A929-D223910C335B}" srcOrd="11" destOrd="0" presId="urn:microsoft.com/office/officeart/2005/8/layout/cycle5"/>
    <dgm:cxn modelId="{031DB8DC-4EE9-476A-B001-5BBFD88505EC}" type="presParOf" srcId="{FC10B22D-79D5-418E-BA8F-AE0BDBDC597C}" destId="{6A75C47B-4FFF-4DA9-9168-CDC1FB3E8372}" srcOrd="12" destOrd="0" presId="urn:microsoft.com/office/officeart/2005/8/layout/cycle5"/>
    <dgm:cxn modelId="{5DD1C7B7-7300-489F-B28B-F9E2241AB4C5}" type="presParOf" srcId="{FC10B22D-79D5-418E-BA8F-AE0BDBDC597C}" destId="{7BA70862-4113-47AF-9A0B-03C02DB6A237}" srcOrd="13" destOrd="0" presId="urn:microsoft.com/office/officeart/2005/8/layout/cycle5"/>
    <dgm:cxn modelId="{11647A77-223C-4ABC-BCB0-62F0E86EBE7A}" type="presParOf" srcId="{FC10B22D-79D5-418E-BA8F-AE0BDBDC597C}" destId="{E376FF00-C9FE-4E3B-944A-D5696F063A80}" srcOrd="14" destOrd="0" presId="urn:microsoft.com/office/officeart/2005/8/layout/cycle5"/>
    <dgm:cxn modelId="{6EE690EF-676E-45FC-8A3E-8966637FCBC1}" type="presParOf" srcId="{FC10B22D-79D5-418E-BA8F-AE0BDBDC597C}" destId="{5C5890CE-7391-4F4D-8350-D2A3EACCB559}" srcOrd="15" destOrd="0" presId="urn:microsoft.com/office/officeart/2005/8/layout/cycle5"/>
    <dgm:cxn modelId="{F671AF04-7E93-425B-9C47-0F172D91A138}" type="presParOf" srcId="{FC10B22D-79D5-418E-BA8F-AE0BDBDC597C}" destId="{4CD69077-F84F-4904-9941-B0259C9B5E73}" srcOrd="16" destOrd="0" presId="urn:microsoft.com/office/officeart/2005/8/layout/cycle5"/>
    <dgm:cxn modelId="{A84C6F82-F66D-419E-BC42-7C778922A7F2}" type="presParOf" srcId="{FC10B22D-79D5-418E-BA8F-AE0BDBDC597C}" destId="{4287B20B-0283-49A6-ADA2-8A5F0117B8FA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5F241-C08B-4A25-AB99-B78C41BDDD85}">
      <dsp:nvSpPr>
        <dsp:cNvPr id="0" name=""/>
        <dsp:cNvSpPr/>
      </dsp:nvSpPr>
      <dsp:spPr>
        <a:xfrm>
          <a:off x="3108775" y="0"/>
          <a:ext cx="1583479" cy="783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Выбор онлайн-курса</a:t>
          </a:r>
        </a:p>
      </dsp:txBody>
      <dsp:txXfrm>
        <a:off x="3147021" y="38246"/>
        <a:ext cx="1506987" cy="706979"/>
      </dsp:txXfrm>
    </dsp:sp>
    <dsp:sp modelId="{913E7E77-6378-4EE9-9A61-10DEB7CB5ED4}">
      <dsp:nvSpPr>
        <dsp:cNvPr id="0" name=""/>
        <dsp:cNvSpPr/>
      </dsp:nvSpPr>
      <dsp:spPr>
        <a:xfrm>
          <a:off x="2048255" y="389142"/>
          <a:ext cx="3694652" cy="3694652"/>
        </a:xfrm>
        <a:custGeom>
          <a:avLst/>
          <a:gdLst/>
          <a:ahLst/>
          <a:cxnLst/>
          <a:rect l="0" t="0" r="0" b="0"/>
          <a:pathLst>
            <a:path>
              <a:moveTo>
                <a:pt x="2753690" y="237631"/>
              </a:moveTo>
              <a:arcTo wR="1847326" hR="1847326" stAng="17962943" swAng="6957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78558-4B72-4C62-A104-06003291240E}">
      <dsp:nvSpPr>
        <dsp:cNvPr id="0" name=""/>
        <dsp:cNvSpPr/>
      </dsp:nvSpPr>
      <dsp:spPr>
        <a:xfrm>
          <a:off x="4678292" y="925952"/>
          <a:ext cx="1644108" cy="783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Сетевой договор</a:t>
          </a:r>
        </a:p>
      </dsp:txBody>
      <dsp:txXfrm>
        <a:off x="4716538" y="964198"/>
        <a:ext cx="1567616" cy="706979"/>
      </dsp:txXfrm>
    </dsp:sp>
    <dsp:sp modelId="{026EA75B-F076-4DA0-866A-D929AFC9ABC6}">
      <dsp:nvSpPr>
        <dsp:cNvPr id="0" name=""/>
        <dsp:cNvSpPr/>
      </dsp:nvSpPr>
      <dsp:spPr>
        <a:xfrm>
          <a:off x="2210219" y="764255"/>
          <a:ext cx="3694652" cy="3694652"/>
        </a:xfrm>
        <a:custGeom>
          <a:avLst/>
          <a:gdLst/>
          <a:ahLst/>
          <a:cxnLst/>
          <a:rect l="0" t="0" r="0" b="0"/>
          <a:pathLst>
            <a:path>
              <a:moveTo>
                <a:pt x="3543809" y="1116190"/>
              </a:moveTo>
              <a:arcTo wR="1847326" hR="1847326" stAng="20201121" swAng="108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EEE84-A4DE-43F6-83F3-1D48704637F8}">
      <dsp:nvSpPr>
        <dsp:cNvPr id="0" name=""/>
        <dsp:cNvSpPr/>
      </dsp:nvSpPr>
      <dsp:spPr>
        <a:xfrm>
          <a:off x="4711810" y="2634052"/>
          <a:ext cx="2148760" cy="783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Подключение и запись студентов</a:t>
          </a:r>
        </a:p>
      </dsp:txBody>
      <dsp:txXfrm>
        <a:off x="4750056" y="2672298"/>
        <a:ext cx="2072268" cy="706979"/>
      </dsp:txXfrm>
    </dsp:sp>
    <dsp:sp modelId="{7D3C7709-8D97-49EC-A4A8-9394AEF0A5B5}">
      <dsp:nvSpPr>
        <dsp:cNvPr id="0" name=""/>
        <dsp:cNvSpPr/>
      </dsp:nvSpPr>
      <dsp:spPr>
        <a:xfrm>
          <a:off x="2099753" y="119826"/>
          <a:ext cx="3694652" cy="3694652"/>
        </a:xfrm>
        <a:custGeom>
          <a:avLst/>
          <a:gdLst/>
          <a:ahLst/>
          <a:cxnLst/>
          <a:rect l="0" t="0" r="0" b="0"/>
          <a:pathLst>
            <a:path>
              <a:moveTo>
                <a:pt x="2899990" y="3365388"/>
              </a:moveTo>
              <a:arcTo wR="1847326" hR="1847326" stAng="3315692" swAng="6396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377AA-2576-4ED7-BD1F-AA929FF35390}">
      <dsp:nvSpPr>
        <dsp:cNvPr id="0" name=""/>
        <dsp:cNvSpPr/>
      </dsp:nvSpPr>
      <dsp:spPr>
        <a:xfrm>
          <a:off x="2715683" y="3696941"/>
          <a:ext cx="2369663" cy="783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Обучение, мониторинг успеваемости</a:t>
          </a:r>
        </a:p>
      </dsp:txBody>
      <dsp:txXfrm>
        <a:off x="2753929" y="3735187"/>
        <a:ext cx="2293171" cy="706979"/>
      </dsp:txXfrm>
    </dsp:sp>
    <dsp:sp modelId="{31308AE4-EF1F-45AC-A929-D223910C335B}">
      <dsp:nvSpPr>
        <dsp:cNvPr id="0" name=""/>
        <dsp:cNvSpPr/>
      </dsp:nvSpPr>
      <dsp:spPr>
        <a:xfrm>
          <a:off x="2261369" y="165581"/>
          <a:ext cx="3694652" cy="3694652"/>
        </a:xfrm>
        <a:custGeom>
          <a:avLst/>
          <a:gdLst/>
          <a:ahLst/>
          <a:cxnLst/>
          <a:rect l="0" t="0" r="0" b="0"/>
          <a:pathLst>
            <a:path>
              <a:moveTo>
                <a:pt x="960315" y="3467766"/>
              </a:moveTo>
              <a:arcTo wR="1847326" hR="1847326" stAng="7121748" swAng="8047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5C47B-4FFF-4DA9-9168-CDC1FB3E8372}">
      <dsp:nvSpPr>
        <dsp:cNvPr id="0" name=""/>
        <dsp:cNvSpPr/>
      </dsp:nvSpPr>
      <dsp:spPr>
        <a:xfrm>
          <a:off x="1264452" y="2500308"/>
          <a:ext cx="1904690" cy="783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Экзамен с </a:t>
          </a:r>
          <a:r>
            <a:rPr lang="ru-RU" sz="2000" b="1" kern="1200" dirty="0" err="1"/>
            <a:t>прокторингом</a:t>
          </a:r>
          <a:endParaRPr lang="ru-RU" sz="2000" b="1" kern="1200" dirty="0"/>
        </a:p>
      </dsp:txBody>
      <dsp:txXfrm>
        <a:off x="1302698" y="2538554"/>
        <a:ext cx="1828198" cy="706979"/>
      </dsp:txXfrm>
    </dsp:sp>
    <dsp:sp modelId="{E376FF00-C9FE-4E3B-944A-D5696F063A80}">
      <dsp:nvSpPr>
        <dsp:cNvPr id="0" name=""/>
        <dsp:cNvSpPr/>
      </dsp:nvSpPr>
      <dsp:spPr>
        <a:xfrm>
          <a:off x="2079494" y="297047"/>
          <a:ext cx="3694652" cy="3694652"/>
        </a:xfrm>
        <a:custGeom>
          <a:avLst/>
          <a:gdLst/>
          <a:ahLst/>
          <a:cxnLst/>
          <a:rect l="0" t="0" r="0" b="0"/>
          <a:pathLst>
            <a:path>
              <a:moveTo>
                <a:pt x="10811" y="2046895"/>
              </a:moveTo>
              <a:arcTo wR="1847326" hR="1847326" stAng="10427889" swAng="8947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890CE-7391-4F4D-8350-D2A3EACCB559}">
      <dsp:nvSpPr>
        <dsp:cNvPr id="0" name=""/>
        <dsp:cNvSpPr/>
      </dsp:nvSpPr>
      <dsp:spPr>
        <a:xfrm>
          <a:off x="1311973" y="925952"/>
          <a:ext cx="1977421" cy="783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Ведомости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сертификаты</a:t>
          </a:r>
        </a:p>
      </dsp:txBody>
      <dsp:txXfrm>
        <a:off x="1350219" y="964198"/>
        <a:ext cx="1900929" cy="706979"/>
      </dsp:txXfrm>
    </dsp:sp>
    <dsp:sp modelId="{4287B20B-0283-49A6-ADA2-8A5F0117B8FA}">
      <dsp:nvSpPr>
        <dsp:cNvPr id="0" name=""/>
        <dsp:cNvSpPr/>
      </dsp:nvSpPr>
      <dsp:spPr>
        <a:xfrm>
          <a:off x="2058122" y="389142"/>
          <a:ext cx="3694652" cy="3694652"/>
        </a:xfrm>
        <a:custGeom>
          <a:avLst/>
          <a:gdLst/>
          <a:ahLst/>
          <a:cxnLst/>
          <a:rect l="0" t="0" r="0" b="0"/>
          <a:pathLst>
            <a:path>
              <a:moveTo>
                <a:pt x="635908" y="452664"/>
              </a:moveTo>
              <a:arcTo wR="1847326" hR="1847326" stAng="13741324" swAng="6957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AA98-DBC0-4921-B2B6-1A383C5E6FB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1227D-6492-4846-B352-AD66D28A7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2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0AD2D-C018-4CA6-89ED-7689799CB2C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7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9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9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2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292" y="9753600"/>
                </a:lnTo>
                <a:lnTo>
                  <a:pt x="13004292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 sz="1266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70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69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0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8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6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9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6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CE7A-746E-42D7-882D-7EC0346259F5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AC03F-BB89-4AF6-9F2B-B6855D8F5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3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uninet@hse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kirienko@hse.ru" TargetMode="External"/><Relationship Id="rId5" Type="http://schemas.openxmlformats.org/officeDocument/2006/relationships/hyperlink" Target="mailto:eguseva@hse.ru" TargetMode="External"/><Relationship Id="rId4" Type="http://schemas.openxmlformats.org/officeDocument/2006/relationships/hyperlink" Target="https://elearning.hse.ru/network_interaction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se.ru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2855714" cy="6858000"/>
          </a:xfrm>
          <a:custGeom>
            <a:avLst/>
            <a:gdLst/>
            <a:ahLst/>
            <a:cxnLst/>
            <a:rect l="l" t="t" r="r" b="b"/>
            <a:pathLst>
              <a:path w="4061460" h="9753600">
                <a:moveTo>
                  <a:pt x="0" y="9753600"/>
                </a:moveTo>
                <a:lnTo>
                  <a:pt x="4061460" y="9753600"/>
                </a:lnTo>
                <a:lnTo>
                  <a:pt x="406146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 sz="1266" dirty="0"/>
          </a:p>
        </p:txBody>
      </p:sp>
      <p:sp>
        <p:nvSpPr>
          <p:cNvPr id="3" name="object 3"/>
          <p:cNvSpPr/>
          <p:nvPr/>
        </p:nvSpPr>
        <p:spPr>
          <a:xfrm>
            <a:off x="4327922" y="-107156"/>
            <a:ext cx="6288286" cy="6858000"/>
          </a:xfrm>
          <a:custGeom>
            <a:avLst/>
            <a:gdLst/>
            <a:ahLst/>
            <a:cxnLst/>
            <a:rect l="l" t="t" r="r" b="b"/>
            <a:pathLst>
              <a:path w="8943340" h="9753600">
                <a:moveTo>
                  <a:pt x="8942832" y="0"/>
                </a:moveTo>
                <a:lnTo>
                  <a:pt x="0" y="0"/>
                </a:lnTo>
                <a:lnTo>
                  <a:pt x="0" y="9753596"/>
                </a:lnTo>
                <a:lnTo>
                  <a:pt x="8942832" y="9753596"/>
                </a:lnTo>
                <a:lnTo>
                  <a:pt x="89428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66" dirty="0"/>
          </a:p>
        </p:txBody>
      </p:sp>
      <p:sp>
        <p:nvSpPr>
          <p:cNvPr id="4" name="object 4"/>
          <p:cNvSpPr/>
          <p:nvPr/>
        </p:nvSpPr>
        <p:spPr>
          <a:xfrm>
            <a:off x="5185529" y="802600"/>
            <a:ext cx="0" cy="1387673"/>
          </a:xfrm>
          <a:custGeom>
            <a:avLst/>
            <a:gdLst/>
            <a:ahLst/>
            <a:cxnLst/>
            <a:rect l="l" t="t" r="r" b="b"/>
            <a:pathLst>
              <a:path h="1973580">
                <a:moveTo>
                  <a:pt x="0" y="1973579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266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379714" y="1629007"/>
            <a:ext cx="6236493" cy="1914092"/>
          </a:xfrm>
          <a:prstGeom prst="rect">
            <a:avLst/>
          </a:prstGeom>
        </p:spPr>
        <p:txBody>
          <a:bodyPr vert="horz" wrap="square" lIns="0" tIns="9376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4"/>
              </a:spcBef>
            </a:pPr>
            <a:r>
              <a:rPr lang="ru-RU" sz="3094" dirty="0"/>
              <a:t>Сетевое взаимодействие</a:t>
            </a:r>
            <a:r>
              <a:rPr lang="en-US" sz="3094" dirty="0"/>
              <a:t> </a:t>
            </a:r>
            <a:r>
              <a:rPr lang="ru-RU" sz="3094" dirty="0" smtClean="0"/>
              <a:t>университетов</a:t>
            </a:r>
            <a:r>
              <a:rPr lang="ru-RU" sz="3094" dirty="0"/>
              <a:t/>
            </a:r>
            <a:br>
              <a:rPr lang="ru-RU" sz="3094" dirty="0"/>
            </a:br>
            <a:r>
              <a:rPr lang="ru-RU" sz="3094" dirty="0"/>
              <a:t>2</a:t>
            </a:r>
            <a:r>
              <a:rPr lang="ru-RU" sz="3094" dirty="0" smtClean="0"/>
              <a:t> </a:t>
            </a:r>
            <a:r>
              <a:rPr lang="ru-RU" sz="3094" dirty="0"/>
              <a:t>семестр </a:t>
            </a:r>
            <a:r>
              <a:rPr lang="ru-RU" sz="3094" dirty="0" smtClean="0"/>
              <a:t>2020 </a:t>
            </a:r>
            <a:r>
              <a:rPr lang="ru-RU" sz="3094" dirty="0"/>
              <a:t>– </a:t>
            </a:r>
            <a:r>
              <a:rPr lang="ru-RU" sz="3094" dirty="0" smtClean="0"/>
              <a:t>2021 учебного года</a:t>
            </a:r>
            <a:br>
              <a:rPr lang="ru-RU" sz="3094" dirty="0" smtClean="0"/>
            </a:br>
            <a:r>
              <a:rPr lang="ru-RU" sz="3094" dirty="0" smtClean="0"/>
              <a:t>Личный кабинет сетевого партнёра</a:t>
            </a:r>
            <a:endParaRPr sz="3094" dirty="0"/>
          </a:p>
        </p:txBody>
      </p:sp>
      <p:sp>
        <p:nvSpPr>
          <p:cNvPr id="6" name="object 6"/>
          <p:cNvSpPr txBox="1"/>
          <p:nvPr/>
        </p:nvSpPr>
        <p:spPr>
          <a:xfrm>
            <a:off x="6986290" y="5843801"/>
            <a:ext cx="971550" cy="23632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algn="r">
              <a:spcBef>
                <a:spcPts val="70"/>
              </a:spcBef>
            </a:pPr>
            <a:r>
              <a:rPr sz="1477" dirty="0">
                <a:solidFill>
                  <a:srgbClr val="243956"/>
                </a:solidFill>
                <a:latin typeface="Arial Narrow"/>
                <a:cs typeface="Arial Narrow"/>
              </a:rPr>
              <a:t>Москва,</a:t>
            </a:r>
            <a:r>
              <a:rPr sz="1477" spc="-67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477" dirty="0">
                <a:solidFill>
                  <a:srgbClr val="243956"/>
                </a:solidFill>
                <a:latin typeface="Arial Narrow"/>
                <a:cs typeface="Arial Narrow"/>
              </a:rPr>
              <a:t>20</a:t>
            </a:r>
            <a:r>
              <a:rPr lang="en-US" sz="1477" dirty="0">
                <a:solidFill>
                  <a:srgbClr val="243956"/>
                </a:solidFill>
                <a:latin typeface="Arial Narrow"/>
                <a:cs typeface="Arial Narrow"/>
              </a:rPr>
              <a:t>20</a:t>
            </a:r>
            <a:endParaRPr sz="1477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4442" y="665440"/>
            <a:ext cx="1368385" cy="1322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 dirty="0"/>
          </a:p>
        </p:txBody>
      </p:sp>
    </p:spTree>
    <p:extLst>
      <p:ext uri="{BB962C8B-B14F-4D97-AF65-F5344CB8AC3E}">
        <p14:creationId xmlns:p14="http://schemas.microsoft.com/office/powerpoint/2010/main" val="25226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829444" y="831627"/>
            <a:ext cx="9891155" cy="40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Файл со списком студентов загружен. Подтвердите загрузку, нажав кнопку «Сохранить»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34" y="1539279"/>
            <a:ext cx="9720649" cy="2947044"/>
          </a:xfrm>
          <a:prstGeom prst="rect">
            <a:avLst/>
          </a:prstGeom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Список студентов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Обучение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811382" y="770233"/>
            <a:ext cx="9891155" cy="40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Документ теперь отображается в колонке «Управление файлами». </a:t>
            </a: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840212" y="3048002"/>
            <a:ext cx="9891155" cy="889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Менеджер НИУ ВШЭ загружает список студентов на платформу обучения и зачисляет студентов на курсы.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Статус меняется на «Студенты добавлены», договору присваивается статус «В работе».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82" y="1133657"/>
            <a:ext cx="9720648" cy="20116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382" y="3868898"/>
            <a:ext cx="9720648" cy="198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Обучение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844334" y="877326"/>
            <a:ext cx="9891155" cy="40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На вкладке </a:t>
            </a:r>
            <a:r>
              <a:rPr lang="ru-RU" sz="1600" b="1" u="sng" dirty="0" smtClean="0">
                <a:solidFill>
                  <a:schemeClr val="accent5">
                    <a:lumMod val="75000"/>
                  </a:schemeClr>
                </a:solidFill>
              </a:rPr>
              <a:t>Дисциплины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отображаются названия курсов, период обучения и количество зачисленных студентов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34" y="1280986"/>
            <a:ext cx="9811265" cy="400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Обучение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82" y="1911176"/>
            <a:ext cx="9354149" cy="381371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7878" y="779524"/>
            <a:ext cx="874858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В колонке «Действия» размещены 2 функциональные кнопки: </a:t>
            </a:r>
          </a:p>
          <a:p>
            <a:pPr marL="342900" lvl="0" indent="-342900">
              <a:buAutoNum type="arabicPeriod"/>
            </a:pPr>
            <a:r>
              <a:rPr lang="ru-RU" sz="16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Скачать отчёт об успеваемости </a:t>
            </a:r>
          </a:p>
          <a:p>
            <a:pPr marL="342900" lvl="0" indent="-342900">
              <a:buAutoNum type="arabicPeriod"/>
            </a:pPr>
            <a:r>
              <a:rPr lang="ru-RU" sz="16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Добавление групп </a:t>
            </a:r>
            <a:endParaRPr lang="ru-RU" sz="1600" b="1" dirty="0">
              <a:solidFill>
                <a:srgbClr val="4472C4">
                  <a:lumMod val="75000"/>
                </a:srgb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13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Обучение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2026" y="780707"/>
            <a:ext cx="87485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Параметры группы: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Формат обучения (дистанционный или смешанный)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Статус учебной дисциплины в УП вуза (обязательная / по выбору / факультатив)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Даты начала и окончания обучения группы</a:t>
            </a:r>
            <a:endParaRPr lang="ru-RU" sz="1500" b="1" dirty="0">
              <a:solidFill>
                <a:srgbClr val="4472C4">
                  <a:lumMod val="75000"/>
                </a:srgbClr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8" y="2356020"/>
            <a:ext cx="7120529" cy="421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Обучение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2026" y="863087"/>
            <a:ext cx="874858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На вкладке «Группы» Вы видите учебные группы.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Доступные действия по группе – скачать отчет об успеваемости.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026" y="1774827"/>
            <a:ext cx="8517924" cy="345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Обучение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2026" y="863087"/>
            <a:ext cx="87485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Пример отчета об успеваемости.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В отчет включены данные по договору, список студентов учебной группы, результаты прохождения тестов, итоговый балл и статус допуска к итоговому экзамену.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rgbClr val="4472C4">
                    <a:lumMod val="75000"/>
                  </a:srgbClr>
                </a:solidFill>
                <a:latin typeface="+mj-lt"/>
              </a:rPr>
              <a:t>Данные об успеваемости попадают в отчет в режиме реального времени, на момент формирования отчета. 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4518"/>
            <a:ext cx="12192000" cy="64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840165" y="-47441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Обучение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950523" y="771408"/>
            <a:ext cx="9891155" cy="403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</a:rPr>
              <a:t>На вкладке </a:t>
            </a:r>
            <a:r>
              <a:rPr lang="ru-RU" sz="1500" b="1" u="sng" dirty="0" smtClean="0">
                <a:solidFill>
                  <a:schemeClr val="accent5">
                    <a:lumMod val="75000"/>
                  </a:schemeClr>
                </a:solidFill>
              </a:rPr>
              <a:t>Студенты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</a:rPr>
              <a:t> отображаются данные по студентам группы   </a:t>
            </a: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950523" y="1082176"/>
            <a:ext cx="9891155" cy="527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</a:rPr>
              <a:t>В колонке «Действия» доступна статистика по успеваемости студентов. Нажав на иконку, можно скачать отчет об успеваемости по каждому студенту.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014885" y="1658598"/>
            <a:ext cx="9826794" cy="2918585"/>
            <a:chOff x="1014885" y="1658598"/>
            <a:chExt cx="9826794" cy="291858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885" y="1658598"/>
              <a:ext cx="9826794" cy="2918585"/>
            </a:xfrm>
            <a:prstGeom prst="rect">
              <a:avLst/>
            </a:prstGeom>
          </p:spPr>
        </p:pic>
        <p:sp>
          <p:nvSpPr>
            <p:cNvPr id="2" name="Прямоугольник 1"/>
            <p:cNvSpPr/>
            <p:nvPr/>
          </p:nvSpPr>
          <p:spPr>
            <a:xfrm>
              <a:off x="3262184" y="3484605"/>
              <a:ext cx="469557" cy="1092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642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-34149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Документы по договору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840165" y="928943"/>
            <a:ext cx="9891155" cy="487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Менеджер НИУ ВШЭ загружает документы по договору в систему. На вкладке Договоры в колонке «Управление файлами» отображаются все документы, доступные для скачивания.   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59082" y="1706852"/>
            <a:ext cx="9671222" cy="2385568"/>
            <a:chOff x="759082" y="1706852"/>
            <a:chExt cx="9671222" cy="2385568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082" y="1706852"/>
              <a:ext cx="9671222" cy="2385568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1408670" y="3220995"/>
              <a:ext cx="378941" cy="7166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277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9D7FC-BBFF-4B76-8906-1C7B474A8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559" y="1165914"/>
            <a:ext cx="8500883" cy="411170"/>
          </a:xfrm>
        </p:spPr>
        <p:txBody>
          <a:bodyPr>
            <a:normAutofit fontScale="90000"/>
          </a:bodyPr>
          <a:lstStyle/>
          <a:p>
            <a:pPr marL="8929">
              <a:spcBef>
                <a:spcPts val="70"/>
              </a:spcBef>
            </a:pPr>
            <a:r>
              <a:rPr lang="ru-RU" sz="2672" dirty="0"/>
              <a:t>ОБУЧЕНИЕ СТУДЕНТОВ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72CEDD-C081-49D1-8790-227DC936B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3328" y="1714500"/>
            <a:ext cx="8518922" cy="39321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547" spc="-4" dirty="0"/>
              <a:t>За 3 рабочих дня до старта курса:</a:t>
            </a:r>
          </a:p>
          <a:p>
            <a:pPr marL="241093" indent="-241093"/>
            <a:r>
              <a:rPr lang="ru-RU" sz="1547" spc="-4" dirty="0"/>
              <a:t>Приветственная рассылка студентам (с описанием всех процессов подключения, обучения);</a:t>
            </a:r>
          </a:p>
          <a:p>
            <a:pPr marL="241093" indent="-241093"/>
            <a:r>
              <a:rPr lang="ru-RU" sz="1547" spc="-4" dirty="0"/>
              <a:t>Приглашение на платформу (письмо о создании учетной записи);</a:t>
            </a:r>
          </a:p>
          <a:p>
            <a:pPr marL="241093" indent="-241093"/>
            <a:r>
              <a:rPr lang="ru-RU" sz="1547" spc="-4" dirty="0"/>
              <a:t>Подключение к курсам</a:t>
            </a:r>
            <a:r>
              <a:rPr lang="ru-RU" sz="1547" spc="-4" dirty="0" smtClean="0"/>
              <a:t>;</a:t>
            </a:r>
          </a:p>
          <a:p>
            <a:pPr marL="241093" indent="-241093"/>
            <a:r>
              <a:rPr lang="ru-RU" sz="1547" spc="-4" dirty="0" smtClean="0"/>
              <a:t>Паспорт курса – файл на курсе с основной информацией о нём</a:t>
            </a:r>
            <a:endParaRPr lang="ru-RU" sz="1547" spc="-4" dirty="0" smtClean="0"/>
          </a:p>
          <a:p>
            <a:pPr marL="0" indent="0">
              <a:buNone/>
            </a:pPr>
            <a:endParaRPr lang="ru-RU" sz="1547" spc="-4" dirty="0"/>
          </a:p>
          <a:p>
            <a:pPr marL="0" indent="0">
              <a:buNone/>
            </a:pPr>
            <a:r>
              <a:rPr lang="ru-RU" sz="1547" spc="-4" dirty="0"/>
              <a:t>Еженедельно:</a:t>
            </a:r>
          </a:p>
          <a:p>
            <a:pPr marL="241093" indent="-241093"/>
            <a:r>
              <a:rPr lang="ru-RU" sz="1547" spc="-4" dirty="0"/>
              <a:t>Рассылки о новых неделях/темах курса (информация об открытии новых материалов и проведении контрольных мероприятий);</a:t>
            </a:r>
          </a:p>
          <a:p>
            <a:pPr marL="241093" indent="-241093"/>
            <a:r>
              <a:rPr lang="ru-RU" sz="1547" spc="-4" dirty="0"/>
              <a:t>Возможность задать вопрос на форуме</a:t>
            </a:r>
            <a:r>
              <a:rPr lang="ru-RU" sz="1547" spc="-4" dirty="0" smtClean="0"/>
              <a:t>;</a:t>
            </a:r>
            <a:endParaRPr lang="ru-RU" sz="1547" spc="-4" dirty="0"/>
          </a:p>
          <a:p>
            <a:pPr marL="241093" indent="-241093"/>
            <a:r>
              <a:rPr lang="ru-RU" sz="1547" spc="-4" dirty="0"/>
              <a:t>Экзамен/ пересдачи;</a:t>
            </a:r>
          </a:p>
          <a:p>
            <a:pPr marL="241093" indent="-241093"/>
            <a:r>
              <a:rPr lang="ru-RU" sz="1547" spc="-4" dirty="0"/>
              <a:t>Сертификаты; инструкции (письменные, видео);</a:t>
            </a:r>
          </a:p>
          <a:p>
            <a:pPr marL="241093" indent="-241093" algn="just"/>
            <a:r>
              <a:rPr lang="ru-RU" sz="1547" spc="-4" dirty="0"/>
              <a:t>Отдельная почта для сетевых студентов: </a:t>
            </a:r>
            <a:r>
              <a:rPr lang="en-US" sz="1547" spc="-4" dirty="0" smtClean="0"/>
              <a:t>uninet@hse.ru</a:t>
            </a:r>
            <a:endParaRPr lang="ru-RU" sz="1547" spc="-4" dirty="0"/>
          </a:p>
          <a:p>
            <a:pPr marL="241093" indent="-241093"/>
            <a:endParaRPr lang="ru-RU" sz="1828" spc="-4" dirty="0"/>
          </a:p>
        </p:txBody>
      </p:sp>
      <p:sp>
        <p:nvSpPr>
          <p:cNvPr id="4" name="object 3"/>
          <p:cNvSpPr/>
          <p:nvPr/>
        </p:nvSpPr>
        <p:spPr>
          <a:xfrm>
            <a:off x="2090856" y="293608"/>
            <a:ext cx="599003" cy="599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 dirty="0"/>
          </a:p>
        </p:txBody>
      </p:sp>
      <p:sp>
        <p:nvSpPr>
          <p:cNvPr id="5" name="object 6"/>
          <p:cNvSpPr txBox="1"/>
          <p:nvPr/>
        </p:nvSpPr>
        <p:spPr>
          <a:xfrm>
            <a:off x="8193941" y="491043"/>
            <a:ext cx="1912739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266" spc="-28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266" dirty="0">
              <a:latin typeface="Arial Narrow"/>
              <a:cs typeface="Arial Narrow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764" y="4248292"/>
            <a:ext cx="4547584" cy="230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77998" y="1102638"/>
            <a:ext cx="8036719" cy="8930"/>
          </a:xfrm>
          <a:custGeom>
            <a:avLst/>
            <a:gdLst/>
            <a:ahLst/>
            <a:cxnLst/>
            <a:rect l="l" t="t" r="r" b="b"/>
            <a:pathLst>
              <a:path w="11430000" h="12700">
                <a:moveTo>
                  <a:pt x="0" y="12192"/>
                </a:moveTo>
                <a:lnTo>
                  <a:pt x="11430000" y="12192"/>
                </a:lnTo>
                <a:lnTo>
                  <a:pt x="1143000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 sz="1266"/>
          </a:p>
        </p:txBody>
      </p:sp>
      <p:sp>
        <p:nvSpPr>
          <p:cNvPr id="3" name="object 3"/>
          <p:cNvSpPr/>
          <p:nvPr/>
        </p:nvSpPr>
        <p:spPr>
          <a:xfrm>
            <a:off x="2077998" y="1102638"/>
            <a:ext cx="8036719" cy="8930"/>
          </a:xfrm>
          <a:custGeom>
            <a:avLst/>
            <a:gdLst/>
            <a:ahLst/>
            <a:cxnLst/>
            <a:rect l="l" t="t" r="r" b="b"/>
            <a:pathLst>
              <a:path w="11430000" h="12700">
                <a:moveTo>
                  <a:pt x="0" y="12192"/>
                </a:moveTo>
                <a:lnTo>
                  <a:pt x="11430000" y="12192"/>
                </a:lnTo>
                <a:lnTo>
                  <a:pt x="1143000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 sz="1266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77998" y="1124310"/>
            <a:ext cx="8357830" cy="398483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>
              <a:spcBef>
                <a:spcPts val="70"/>
              </a:spcBef>
            </a:pPr>
            <a:r>
              <a:rPr lang="ru-RU" sz="2812" dirty="0">
                <a:solidFill>
                  <a:srgbClr val="001F5F"/>
                </a:solidFill>
              </a:rPr>
              <a:t>КРАТКАЯ СХЕМА СЕТЕВОГО ВЗАИМОДЕЙСТВИЯ</a:t>
            </a:r>
            <a:endParaRPr sz="2812" dirty="0">
              <a:solidFill>
                <a:srgbClr val="001F5F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93941" y="491043"/>
            <a:ext cx="1912739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266" spc="-28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266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90856" y="293608"/>
            <a:ext cx="599003" cy="599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/>
          </a:p>
        </p:txBody>
      </p:sp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22A79FF7-8CC1-4CD0-A23C-D84F7E8EAFC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52650" y="1785938"/>
          <a:ext cx="7886700" cy="4482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59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3941" y="491043"/>
            <a:ext cx="1912739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266" spc="-28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266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0856" y="293608"/>
            <a:ext cx="599003" cy="599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06471" y="1165946"/>
            <a:ext cx="8215045" cy="441764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126558" marR="3572" indent="-1780516">
              <a:lnSpc>
                <a:spcPct val="100000"/>
              </a:lnSpc>
              <a:spcBef>
                <a:spcPts val="70"/>
              </a:spcBef>
            </a:pPr>
            <a:r>
              <a:rPr lang="ru-RU" sz="2812" dirty="0">
                <a:solidFill>
                  <a:schemeClr val="tx2">
                    <a:lumMod val="75000"/>
                  </a:schemeClr>
                </a:solidFill>
              </a:rPr>
              <a:t> ССЫЛКИ, КОНТАКТЫ</a:t>
            </a:r>
            <a:endParaRPr sz="2672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6471" y="2186771"/>
            <a:ext cx="8100209" cy="726207"/>
          </a:xfrm>
          <a:prstGeom prst="rect">
            <a:avLst/>
          </a:prstGeom>
        </p:spPr>
        <p:txBody>
          <a:bodyPr vert="horz" wrap="square" lIns="0" tIns="81707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96" dirty="0">
              <a:latin typeface="Times New Roman"/>
              <a:cs typeface="Times New Roman"/>
            </a:endParaRPr>
          </a:p>
          <a:p>
            <a:pPr marL="8929" marR="130369"/>
            <a:endParaRPr sz="1687" dirty="0">
              <a:latin typeface="Arial Narrow"/>
              <a:cs typeface="Arial Narrow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9016" y="1714500"/>
            <a:ext cx="8679656" cy="4171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69" spc="-4" dirty="0">
                <a:solidFill>
                  <a:srgbClr val="002060"/>
                </a:solidFill>
                <a:latin typeface="Arial Narrow" panose="020B0606020202030204" pitchFamily="34" charset="0"/>
              </a:rPr>
              <a:t>Сетевое взаимодействие университетов: </a:t>
            </a:r>
            <a:r>
              <a:rPr lang="ru-RU" sz="1969" u="sng" dirty="0">
                <a:latin typeface="Arial Narrow" panose="020B0606020202030204" pitchFamily="34" charset="0"/>
                <a:hlinkClick r:id="rId3"/>
              </a:rPr>
              <a:t>uninet@hse.ru</a:t>
            </a:r>
            <a:endParaRPr lang="ru-RU" sz="1969" u="sng" dirty="0">
              <a:latin typeface="Arial Narrow" panose="020B0606020202030204" pitchFamily="34" charset="0"/>
            </a:endParaRPr>
          </a:p>
          <a:p>
            <a:pPr marL="8929" marR="3572">
              <a:lnSpc>
                <a:spcPct val="150000"/>
              </a:lnSpc>
              <a:spcBef>
                <a:spcPts val="70"/>
              </a:spcBef>
            </a:pPr>
            <a:r>
              <a:rPr lang="ru-RU" sz="1969" spc="-4" dirty="0">
                <a:solidFill>
                  <a:srgbClr val="002060"/>
                </a:solidFill>
                <a:latin typeface="Arial Narrow" panose="020B0606020202030204" pitchFamily="34" charset="0"/>
              </a:rPr>
              <a:t>Страница Дирекции по онлайн обучению: </a:t>
            </a:r>
            <a:r>
              <a:rPr lang="en-US" sz="1828" dirty="0">
                <a:hlinkClick r:id="rId4"/>
              </a:rPr>
              <a:t>https://elearning.hse.ru/network_interaction/</a:t>
            </a:r>
            <a:endParaRPr lang="ru-RU" sz="1828" b="1" spc="-4" dirty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8929" marR="3572">
              <a:lnSpc>
                <a:spcPct val="150000"/>
              </a:lnSpc>
              <a:spcBef>
                <a:spcPts val="70"/>
              </a:spcBef>
            </a:pPr>
            <a:r>
              <a:rPr lang="ru-RU" sz="1969" spc="-4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ru-RU" sz="1969" b="1" spc="-4" dirty="0">
              <a:solidFill>
                <a:srgbClr val="002060"/>
              </a:solidFill>
              <a:latin typeface="Arial Narrow" panose="020B0606020202030204" pitchFamily="34" charset="0"/>
              <a:cs typeface="Arial Narrow"/>
            </a:endParaRPr>
          </a:p>
          <a:p>
            <a:pPr marL="8929" marR="3572">
              <a:lnSpc>
                <a:spcPct val="150000"/>
              </a:lnSpc>
              <a:spcBef>
                <a:spcPts val="70"/>
              </a:spcBef>
            </a:pPr>
            <a:r>
              <a:rPr lang="ru-RU" sz="1969" b="1" spc="-4" dirty="0">
                <a:solidFill>
                  <a:srgbClr val="243956"/>
                </a:solidFill>
                <a:latin typeface="Arial Narrow"/>
                <a:cs typeface="Arial Narrow"/>
              </a:rPr>
              <a:t>Координаторы </a:t>
            </a:r>
          </a:p>
          <a:p>
            <a:pPr marL="8929" marR="3572">
              <a:lnSpc>
                <a:spcPct val="150000"/>
              </a:lnSpc>
              <a:spcBef>
                <a:spcPts val="70"/>
              </a:spcBef>
            </a:pPr>
            <a:r>
              <a:rPr lang="ru-RU" sz="1969" spc="-4" dirty="0">
                <a:solidFill>
                  <a:srgbClr val="243956"/>
                </a:solidFill>
                <a:latin typeface="Arial Narrow"/>
                <a:cs typeface="Arial Narrow"/>
              </a:rPr>
              <a:t>Гусева Елена </a:t>
            </a:r>
            <a:r>
              <a:rPr lang="ru-RU" sz="1969" u="heavy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Narrow"/>
                <a:cs typeface="Arial Narrow"/>
                <a:hlinkClick r:id="rId5"/>
              </a:rPr>
              <a:t>eguseva@hse.ru</a:t>
            </a:r>
            <a:r>
              <a:rPr lang="ru-RU" sz="1969" u="heavy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Narrow"/>
                <a:cs typeface="Arial Narrow"/>
              </a:rPr>
              <a:t>  </a:t>
            </a:r>
            <a:r>
              <a:rPr lang="ru-RU" sz="1969" spc="-4" dirty="0">
                <a:solidFill>
                  <a:srgbClr val="243956"/>
                </a:solidFill>
                <a:latin typeface="Arial Narrow"/>
                <a:cs typeface="Arial Narrow"/>
              </a:rPr>
              <a:t>+7(495) </a:t>
            </a:r>
            <a:r>
              <a:rPr lang="ru-RU" sz="1969" spc="-7" dirty="0">
                <a:solidFill>
                  <a:srgbClr val="243956"/>
                </a:solidFill>
                <a:latin typeface="Arial Narrow"/>
                <a:cs typeface="Arial Narrow"/>
              </a:rPr>
              <a:t>772-9590 </a:t>
            </a:r>
            <a:r>
              <a:rPr lang="ru-RU" sz="1969" spc="-4" dirty="0">
                <a:solidFill>
                  <a:srgbClr val="243956"/>
                </a:solidFill>
                <a:latin typeface="Arial Narrow"/>
                <a:cs typeface="Arial Narrow"/>
              </a:rPr>
              <a:t>*15063; 8-915-218-88-08</a:t>
            </a:r>
            <a:endParaRPr lang="ru-RU" sz="1969" spc="11" dirty="0">
              <a:solidFill>
                <a:srgbClr val="243956"/>
              </a:solidFill>
              <a:latin typeface="Arial Narrow"/>
              <a:cs typeface="Arial Narrow"/>
            </a:endParaRPr>
          </a:p>
          <a:p>
            <a:pPr marL="8929">
              <a:spcBef>
                <a:spcPts val="1181"/>
              </a:spcBef>
            </a:pPr>
            <a:r>
              <a:rPr lang="ru-RU" sz="1969" spc="-4" dirty="0">
                <a:solidFill>
                  <a:srgbClr val="243956"/>
                </a:solidFill>
                <a:latin typeface="Arial Narrow"/>
                <a:cs typeface="Arial Narrow"/>
              </a:rPr>
              <a:t>Кириенко Сергей </a:t>
            </a:r>
            <a:r>
              <a:rPr lang="ru-RU" sz="1969" spc="-4" dirty="0">
                <a:solidFill>
                  <a:srgbClr val="243956"/>
                </a:solidFill>
                <a:latin typeface="Arial Narrow"/>
                <a:cs typeface="Arial Narrow"/>
                <a:hlinkClick r:id="rId6"/>
              </a:rPr>
              <a:t>skirienko@hse.ru</a:t>
            </a:r>
            <a:r>
              <a:rPr lang="ru-RU" sz="1969" spc="-4" dirty="0">
                <a:solidFill>
                  <a:srgbClr val="243956"/>
                </a:solidFill>
                <a:latin typeface="Arial Narrow"/>
                <a:cs typeface="Arial Narrow"/>
              </a:rPr>
              <a:t> +7(495) </a:t>
            </a:r>
            <a:r>
              <a:rPr lang="ru-RU" sz="1969" spc="-7" dirty="0">
                <a:solidFill>
                  <a:srgbClr val="243956"/>
                </a:solidFill>
                <a:latin typeface="Arial Narrow"/>
                <a:cs typeface="Arial Narrow"/>
              </a:rPr>
              <a:t>772-9590 </a:t>
            </a:r>
            <a:r>
              <a:rPr lang="ru-RU" sz="1969" spc="-4" dirty="0">
                <a:solidFill>
                  <a:srgbClr val="243956"/>
                </a:solidFill>
                <a:latin typeface="Arial Narrow"/>
                <a:cs typeface="Arial Narrow"/>
              </a:rPr>
              <a:t>*12648</a:t>
            </a:r>
          </a:p>
          <a:p>
            <a:endParaRPr lang="ru-RU" sz="1969" spc="-4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sz="1969" dirty="0">
              <a:latin typeface="Arial Narrow" panose="020B0606020202030204" pitchFamily="34" charset="0"/>
            </a:endParaRPr>
          </a:p>
          <a:p>
            <a:endParaRPr lang="ru-RU" sz="1969" dirty="0">
              <a:latin typeface="Arial Narrow" panose="020B0606020202030204" pitchFamily="34" charset="0"/>
            </a:endParaRPr>
          </a:p>
          <a:p>
            <a:endParaRPr lang="ru-RU" sz="1969" spc="-4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sz="1547" dirty="0"/>
          </a:p>
        </p:txBody>
      </p:sp>
    </p:spTree>
    <p:extLst>
      <p:ext uri="{BB962C8B-B14F-4D97-AF65-F5344CB8AC3E}">
        <p14:creationId xmlns:p14="http://schemas.microsoft.com/office/powerpoint/2010/main" val="13570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5018" y="5768042"/>
            <a:ext cx="706338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FFFFFF"/>
                </a:solidFill>
                <a:latin typeface="Arial Narrow"/>
                <a:cs typeface="Arial Narrow"/>
                <a:hlinkClick r:id="rId2"/>
              </a:rPr>
              <a:t>www.hse.ru</a:t>
            </a:r>
            <a:endParaRPr sz="1266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1456" y="5768042"/>
            <a:ext cx="1738164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FFFFFF"/>
                </a:solidFill>
                <a:latin typeface="Arial Narrow"/>
                <a:cs typeface="Arial Narrow"/>
              </a:rPr>
              <a:t>Телефон.: +7(495)</a:t>
            </a:r>
            <a:r>
              <a:rPr sz="1266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266" spc="-4" dirty="0">
                <a:solidFill>
                  <a:srgbClr val="FFFFFF"/>
                </a:solidFill>
                <a:latin typeface="Arial Narrow"/>
                <a:cs typeface="Arial Narrow"/>
              </a:rPr>
              <a:t>772-9590</a:t>
            </a:r>
            <a:endParaRPr sz="1266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96971" y="2460307"/>
            <a:ext cx="1597699" cy="1545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/>
          </a:p>
        </p:txBody>
      </p:sp>
    </p:spTree>
    <p:extLst>
      <p:ext uri="{BB962C8B-B14F-4D97-AF65-F5344CB8AC3E}">
        <p14:creationId xmlns:p14="http://schemas.microsoft.com/office/powerpoint/2010/main" val="9787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4298" y="487829"/>
            <a:ext cx="1904256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233955"/>
                </a:solidFill>
                <a:latin typeface="Arial Narrow"/>
                <a:cs typeface="Arial Narrow"/>
              </a:rPr>
              <a:t>Дирекция по</a:t>
            </a:r>
            <a:r>
              <a:rPr sz="1266" spc="-91" dirty="0">
                <a:solidFill>
                  <a:srgbClr val="233955"/>
                </a:solidFill>
                <a:latin typeface="Arial Narrow"/>
                <a:cs typeface="Arial Narrow"/>
              </a:rPr>
              <a:t> </a:t>
            </a:r>
            <a:r>
              <a:rPr sz="1266" spc="-4" dirty="0">
                <a:solidFill>
                  <a:srgbClr val="233955"/>
                </a:solidFill>
                <a:latin typeface="Arial Narrow"/>
                <a:cs typeface="Arial Narrow"/>
              </a:rPr>
              <a:t>онлайн-обучению</a:t>
            </a:r>
            <a:endParaRPr sz="1266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0856" y="293608"/>
            <a:ext cx="599003" cy="599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90499" y="1240347"/>
            <a:ext cx="7864376" cy="420670"/>
          </a:xfrm>
          <a:prstGeom prst="rect">
            <a:avLst/>
          </a:prstGeom>
        </p:spPr>
        <p:txBody>
          <a:bodyPr vert="horz" wrap="square" lIns="0" tIns="9376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4"/>
              </a:spcBef>
            </a:pPr>
            <a:r>
              <a:rPr lang="ru-RU" sz="2672" spc="-4" dirty="0" smtClean="0">
                <a:solidFill>
                  <a:srgbClr val="001F5F"/>
                </a:solidFill>
              </a:rPr>
              <a:t>СЕТЕВОЙ ДОГОВОР</a:t>
            </a:r>
            <a:endParaRPr sz="2672"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930855" y="1706707"/>
            <a:ext cx="8330291" cy="2080307"/>
          </a:xfrm>
          <a:prstGeom prst="rect">
            <a:avLst/>
          </a:prstGeom>
        </p:spPr>
        <p:txBody>
          <a:bodyPr vert="horz" wrap="square" lIns="0" tIns="127248" rIns="0" bIns="0" rtlCol="0">
            <a:spAutoFit/>
          </a:bodyPr>
          <a:lstStyle/>
          <a:p>
            <a:pPr marL="184838">
              <a:lnSpc>
                <a:spcPct val="100000"/>
              </a:lnSpc>
              <a:spcBef>
                <a:spcPts val="1002"/>
              </a:spcBef>
            </a:pPr>
            <a:r>
              <a:rPr lang="ru-RU" spc="-4" dirty="0" smtClean="0"/>
              <a:t>2020 г.</a:t>
            </a:r>
            <a:endParaRPr spc="-4" dirty="0"/>
          </a:p>
          <a:p>
            <a:pPr marL="497366" marR="3572" indent="-312528">
              <a:lnSpc>
                <a:spcPts val="1758"/>
              </a:lnSpc>
              <a:spcBef>
                <a:spcPts val="918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 smtClean="0">
                <a:latin typeface="Arial Narrow"/>
                <a:cs typeface="Arial Narrow"/>
              </a:rPr>
              <a:t>Заключенные договоры продолжают действовать</a:t>
            </a:r>
            <a:endParaRPr sz="1687" dirty="0">
              <a:latin typeface="Arial Narrow"/>
              <a:cs typeface="Arial Narrow"/>
            </a:endParaRPr>
          </a:p>
          <a:p>
            <a:pPr marL="184838">
              <a:lnSpc>
                <a:spcPct val="100000"/>
              </a:lnSpc>
              <a:spcBef>
                <a:spcPts val="366"/>
              </a:spcBef>
            </a:pPr>
            <a:r>
              <a:rPr lang="ru-RU" dirty="0" smtClean="0"/>
              <a:t>2021 г.</a:t>
            </a:r>
            <a:endParaRPr dirty="0"/>
          </a:p>
          <a:p>
            <a:pPr marL="497366" marR="626842" indent="-312528">
              <a:lnSpc>
                <a:spcPts val="1758"/>
              </a:lnSpc>
              <a:spcBef>
                <a:spcPts val="914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 smtClean="0"/>
              <a:t>Сетевой договор</a:t>
            </a:r>
          </a:p>
          <a:p>
            <a:pPr marL="497366" marR="626842" indent="-312528">
              <a:lnSpc>
                <a:spcPts val="1758"/>
              </a:lnSpc>
              <a:spcBef>
                <a:spcPts val="914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 smtClean="0">
                <a:latin typeface="Arial Narrow"/>
                <a:cs typeface="Arial Narrow"/>
              </a:rPr>
              <a:t>Договор на оказание образовательных услуг</a:t>
            </a:r>
            <a:endParaRPr sz="1687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8492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4298" y="487829"/>
            <a:ext cx="1904256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233955"/>
                </a:solidFill>
                <a:latin typeface="Arial Narrow"/>
                <a:cs typeface="Arial Narrow"/>
              </a:rPr>
              <a:t>Дирекция по</a:t>
            </a:r>
            <a:r>
              <a:rPr sz="1266" spc="-91" dirty="0">
                <a:solidFill>
                  <a:srgbClr val="233955"/>
                </a:solidFill>
                <a:latin typeface="Arial Narrow"/>
                <a:cs typeface="Arial Narrow"/>
              </a:rPr>
              <a:t> </a:t>
            </a:r>
            <a:r>
              <a:rPr sz="1266" spc="-4" dirty="0">
                <a:solidFill>
                  <a:srgbClr val="233955"/>
                </a:solidFill>
                <a:latin typeface="Arial Narrow"/>
                <a:cs typeface="Arial Narrow"/>
              </a:rPr>
              <a:t>онлайн-обучению</a:t>
            </a:r>
            <a:endParaRPr sz="1266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0856" y="293608"/>
            <a:ext cx="599003" cy="599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90499" y="1240347"/>
            <a:ext cx="7864376" cy="420670"/>
          </a:xfrm>
          <a:prstGeom prst="rect">
            <a:avLst/>
          </a:prstGeom>
        </p:spPr>
        <p:txBody>
          <a:bodyPr vert="horz" wrap="square" lIns="0" tIns="9376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4"/>
              </a:spcBef>
            </a:pPr>
            <a:r>
              <a:rPr lang="ru-RU" sz="2672" spc="-4" dirty="0">
                <a:solidFill>
                  <a:srgbClr val="001F5F"/>
                </a:solidFill>
              </a:rPr>
              <a:t>ФУНКЦИОНАЛ УЧАСТНИКОВ </a:t>
            </a:r>
            <a:r>
              <a:rPr sz="2672" dirty="0">
                <a:solidFill>
                  <a:srgbClr val="001F5F"/>
                </a:solidFill>
              </a:rPr>
              <a:t>СЕТЕВОГО</a:t>
            </a:r>
            <a:r>
              <a:rPr sz="2672" spc="-67" dirty="0">
                <a:solidFill>
                  <a:srgbClr val="001F5F"/>
                </a:solidFill>
              </a:rPr>
              <a:t> </a:t>
            </a:r>
            <a:r>
              <a:rPr sz="2672" dirty="0">
                <a:solidFill>
                  <a:srgbClr val="001F5F"/>
                </a:solidFill>
              </a:rPr>
              <a:t>ПАРТНЕРСТВА</a:t>
            </a:r>
            <a:endParaRPr sz="2672"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930855" y="1706707"/>
            <a:ext cx="8330291" cy="4989117"/>
          </a:xfrm>
          <a:prstGeom prst="rect">
            <a:avLst/>
          </a:prstGeom>
        </p:spPr>
        <p:txBody>
          <a:bodyPr vert="horz" wrap="square" lIns="0" tIns="127248" rIns="0" bIns="0" rtlCol="0">
            <a:spAutoFit/>
          </a:bodyPr>
          <a:lstStyle/>
          <a:p>
            <a:pPr marL="184838">
              <a:lnSpc>
                <a:spcPct val="100000"/>
              </a:lnSpc>
              <a:spcBef>
                <a:spcPts val="1002"/>
              </a:spcBef>
            </a:pPr>
            <a:r>
              <a:rPr spc="-4" dirty="0" err="1"/>
              <a:t>Вуз-партнер</a:t>
            </a:r>
            <a:endParaRPr spc="-4" dirty="0"/>
          </a:p>
          <a:p>
            <a:pPr marL="497366" marR="3572" indent="-312528">
              <a:lnSpc>
                <a:spcPts val="1758"/>
              </a:lnSpc>
              <a:spcBef>
                <a:spcPts val="918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>
                <a:latin typeface="Arial Narrow"/>
                <a:cs typeface="Arial Narrow"/>
              </a:rPr>
              <a:t>Назначает координатора проекта</a:t>
            </a:r>
            <a:r>
              <a:rPr sz="1687" spc="-4" dirty="0">
                <a:latin typeface="Arial Narrow"/>
                <a:cs typeface="Arial Narrow"/>
              </a:rPr>
              <a:t>, оперативно решающего </a:t>
            </a:r>
            <a:r>
              <a:rPr sz="1687" dirty="0">
                <a:latin typeface="Arial Narrow"/>
                <a:cs typeface="Arial Narrow"/>
              </a:rPr>
              <a:t>все </a:t>
            </a:r>
            <a:r>
              <a:rPr sz="1687" spc="-4" dirty="0">
                <a:latin typeface="Arial Narrow"/>
                <a:cs typeface="Arial Narrow"/>
              </a:rPr>
              <a:t>вопросы </a:t>
            </a:r>
            <a:r>
              <a:rPr sz="1687" dirty="0">
                <a:latin typeface="Arial Narrow"/>
                <a:cs typeface="Arial Narrow"/>
              </a:rPr>
              <a:t>взаимодействия с </a:t>
            </a:r>
            <a:r>
              <a:rPr sz="1687" dirty="0" smtClean="0">
                <a:latin typeface="Arial Narrow"/>
                <a:cs typeface="Arial Narrow"/>
              </a:rPr>
              <a:t>НИУ</a:t>
            </a:r>
            <a:r>
              <a:rPr lang="ru-RU" sz="1687" dirty="0" smtClean="0">
                <a:latin typeface="Arial Narrow"/>
                <a:cs typeface="Arial Narrow"/>
              </a:rPr>
              <a:t> </a:t>
            </a:r>
            <a:r>
              <a:rPr sz="1687" spc="-7" dirty="0">
                <a:latin typeface="Arial Narrow"/>
                <a:cs typeface="Arial Narrow"/>
              </a:rPr>
              <a:t>ВШЭ </a:t>
            </a:r>
            <a:r>
              <a:rPr sz="1687" dirty="0">
                <a:latin typeface="Arial Narrow"/>
                <a:cs typeface="Arial Narrow"/>
              </a:rPr>
              <a:t>в </a:t>
            </a:r>
            <a:r>
              <a:rPr sz="1687" spc="-4" dirty="0">
                <a:latin typeface="Arial Narrow"/>
                <a:cs typeface="Arial Narrow"/>
              </a:rPr>
              <a:t>рамках</a:t>
            </a:r>
            <a:r>
              <a:rPr sz="1687" spc="-158" dirty="0">
                <a:latin typeface="Arial Narrow"/>
                <a:cs typeface="Arial Narrow"/>
              </a:rPr>
              <a:t> </a:t>
            </a:r>
            <a:r>
              <a:rPr sz="1687" spc="-4" dirty="0">
                <a:latin typeface="Arial Narrow"/>
                <a:cs typeface="Arial Narrow"/>
              </a:rPr>
              <a:t>договора</a:t>
            </a:r>
            <a:endParaRPr sz="1687" dirty="0">
              <a:latin typeface="Arial Narrow"/>
              <a:cs typeface="Arial Narrow"/>
            </a:endParaRPr>
          </a:p>
          <a:p>
            <a:pPr marL="497366" indent="-312528">
              <a:lnSpc>
                <a:spcPct val="100000"/>
              </a:lnSpc>
              <a:spcBef>
                <a:spcPts val="615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>
                <a:latin typeface="Arial Narrow"/>
                <a:cs typeface="Arial Narrow"/>
              </a:rPr>
              <a:t>Предоставляет списки</a:t>
            </a:r>
            <a:r>
              <a:rPr sz="1687" spc="-4" dirty="0">
                <a:latin typeface="Arial Narrow"/>
                <a:cs typeface="Arial Narrow"/>
              </a:rPr>
              <a:t> студентов </a:t>
            </a:r>
            <a:r>
              <a:rPr sz="1687" dirty="0">
                <a:latin typeface="Arial Narrow"/>
                <a:cs typeface="Arial Narrow"/>
              </a:rPr>
              <a:t>и </a:t>
            </a:r>
            <a:r>
              <a:rPr sz="1687" spc="-4" dirty="0">
                <a:latin typeface="Arial Narrow"/>
                <a:cs typeface="Arial Narrow"/>
              </a:rPr>
              <a:t>дисциплин </a:t>
            </a:r>
            <a:r>
              <a:rPr sz="1687" dirty="0">
                <a:latin typeface="Arial Narrow"/>
                <a:cs typeface="Arial Narrow"/>
              </a:rPr>
              <a:t>в </a:t>
            </a:r>
            <a:r>
              <a:rPr sz="1687" spc="-4" dirty="0">
                <a:latin typeface="Arial Narrow"/>
                <a:cs typeface="Arial Narrow"/>
              </a:rPr>
              <a:t>согласованном </a:t>
            </a:r>
            <a:r>
              <a:rPr sz="1687" dirty="0">
                <a:latin typeface="Arial Narrow"/>
                <a:cs typeface="Arial Narrow"/>
              </a:rPr>
              <a:t>формате для</a:t>
            </a:r>
            <a:r>
              <a:rPr sz="1687" spc="-204" dirty="0">
                <a:latin typeface="Arial Narrow"/>
                <a:cs typeface="Arial Narrow"/>
              </a:rPr>
              <a:t> </a:t>
            </a:r>
            <a:r>
              <a:rPr sz="1687" spc="-4" dirty="0">
                <a:latin typeface="Arial Narrow"/>
                <a:cs typeface="Arial Narrow"/>
              </a:rPr>
              <a:t>подключения</a:t>
            </a:r>
            <a:endParaRPr sz="1687" dirty="0">
              <a:latin typeface="Arial Narrow"/>
              <a:cs typeface="Arial Narrow"/>
            </a:endParaRPr>
          </a:p>
          <a:p>
            <a:pPr marL="497366" indent="-312528">
              <a:lnSpc>
                <a:spcPct val="100000"/>
              </a:lnSpc>
              <a:spcBef>
                <a:spcPts val="633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>
                <a:latin typeface="Arial Narrow"/>
                <a:cs typeface="Arial Narrow"/>
              </a:rPr>
              <a:t>Мониторит</a:t>
            </a:r>
            <a:r>
              <a:rPr sz="1687" spc="-4" dirty="0">
                <a:latin typeface="Arial Narrow"/>
                <a:cs typeface="Arial Narrow"/>
              </a:rPr>
              <a:t> активность </a:t>
            </a:r>
            <a:r>
              <a:rPr sz="1687" dirty="0">
                <a:latin typeface="Arial Narrow"/>
                <a:cs typeface="Arial Narrow"/>
              </a:rPr>
              <a:t>и </a:t>
            </a:r>
            <a:r>
              <a:rPr sz="1687" spc="-4" dirty="0">
                <a:latin typeface="Arial Narrow"/>
                <a:cs typeface="Arial Narrow"/>
              </a:rPr>
              <a:t>успеваемость</a:t>
            </a:r>
            <a:r>
              <a:rPr sz="1687" spc="-137" dirty="0">
                <a:latin typeface="Arial Narrow"/>
                <a:cs typeface="Arial Narrow"/>
              </a:rPr>
              <a:t> </a:t>
            </a:r>
            <a:r>
              <a:rPr sz="1687" spc="-4" dirty="0">
                <a:latin typeface="Arial Narrow"/>
                <a:cs typeface="Arial Narrow"/>
              </a:rPr>
              <a:t>студентов</a:t>
            </a:r>
            <a:endParaRPr sz="1687" dirty="0">
              <a:latin typeface="Arial Narrow"/>
              <a:cs typeface="Arial Narrow"/>
            </a:endParaRPr>
          </a:p>
          <a:p>
            <a:pPr marL="497366" marR="1457720" indent="-312528">
              <a:lnSpc>
                <a:spcPts val="1821"/>
              </a:lnSpc>
              <a:spcBef>
                <a:spcPts val="671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>
                <a:latin typeface="Arial Narrow"/>
                <a:cs typeface="Arial Narrow"/>
              </a:rPr>
              <a:t>Заранее согласовывает даты</a:t>
            </a:r>
            <a:r>
              <a:rPr sz="1687" spc="-4" dirty="0">
                <a:latin typeface="Arial Narrow"/>
                <a:cs typeface="Arial Narrow"/>
              </a:rPr>
              <a:t> проведения итогового экзамена </a:t>
            </a:r>
            <a:r>
              <a:rPr sz="1687" dirty="0">
                <a:latin typeface="Arial Narrow"/>
                <a:cs typeface="Arial Narrow"/>
              </a:rPr>
              <a:t>и </a:t>
            </a:r>
            <a:r>
              <a:rPr lang="ru-RU" sz="1687" dirty="0">
                <a:latin typeface="Arial Narrow"/>
                <a:cs typeface="Arial Narrow"/>
              </a:rPr>
              <a:t>координирует запись студентов на экзамен с прокторингом</a:t>
            </a:r>
            <a:endParaRPr sz="1687" dirty="0">
              <a:latin typeface="Arial Narrow"/>
              <a:cs typeface="Arial Narrow"/>
            </a:endParaRPr>
          </a:p>
          <a:p>
            <a:pPr marL="184838">
              <a:lnSpc>
                <a:spcPct val="100000"/>
              </a:lnSpc>
              <a:spcBef>
                <a:spcPts val="366"/>
              </a:spcBef>
            </a:pPr>
            <a:r>
              <a:rPr dirty="0"/>
              <a:t>НИУ</a:t>
            </a:r>
            <a:r>
              <a:rPr spc="-60" dirty="0"/>
              <a:t> </a:t>
            </a:r>
            <a:r>
              <a:rPr dirty="0"/>
              <a:t>ВШЭ</a:t>
            </a:r>
          </a:p>
          <a:p>
            <a:pPr marL="497366" marR="626842" indent="-312528">
              <a:lnSpc>
                <a:spcPts val="1758"/>
              </a:lnSpc>
              <a:spcBef>
                <a:spcPts val="914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/>
              <a:t>Предоставляет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lang="ru-RU" sz="1687" spc="-4" dirty="0">
                <a:latin typeface="Arial Narrow"/>
                <a:cs typeface="Arial Narrow"/>
              </a:rPr>
              <a:t>представителю доступ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sz="1687" dirty="0">
                <a:latin typeface="Arial Narrow"/>
                <a:cs typeface="Arial Narrow"/>
              </a:rPr>
              <a:t>к </a:t>
            </a:r>
            <a:r>
              <a:rPr sz="1687" spc="-4" dirty="0">
                <a:latin typeface="Arial Narrow"/>
                <a:cs typeface="Arial Narrow"/>
              </a:rPr>
              <a:t>демо-версии курса </a:t>
            </a:r>
            <a:r>
              <a:rPr sz="1687" dirty="0">
                <a:latin typeface="Arial Narrow"/>
                <a:cs typeface="Arial Narrow"/>
              </a:rPr>
              <a:t>для </a:t>
            </a:r>
            <a:r>
              <a:rPr sz="1687" spc="-7" dirty="0">
                <a:latin typeface="Arial Narrow"/>
                <a:cs typeface="Arial Narrow"/>
              </a:rPr>
              <a:t>предварительного  </a:t>
            </a:r>
            <a:r>
              <a:rPr sz="1687" spc="-4" dirty="0">
                <a:latin typeface="Arial Narrow"/>
                <a:cs typeface="Arial Narrow"/>
              </a:rPr>
              <a:t>знакомства</a:t>
            </a:r>
            <a:endParaRPr sz="1687" dirty="0">
              <a:latin typeface="Arial Narrow"/>
              <a:cs typeface="Arial Narrow"/>
            </a:endParaRPr>
          </a:p>
          <a:p>
            <a:pPr marL="497366" marR="350924" indent="-312528">
              <a:lnSpc>
                <a:spcPct val="86900"/>
              </a:lnSpc>
              <a:spcBef>
                <a:spcPts val="823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  <a:tab pos="1059916" algn="l"/>
              </a:tabLst>
            </a:pPr>
            <a:r>
              <a:rPr lang="ru-RU" sz="1687" spc="-4" dirty="0">
                <a:latin typeface="Arial Narrow"/>
                <a:cs typeface="Arial Narrow"/>
              </a:rPr>
              <a:t>Записывает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lang="ru-RU" sz="1687" spc="-4" dirty="0">
                <a:latin typeface="Arial Narrow"/>
                <a:cs typeface="Arial Narrow"/>
              </a:rPr>
              <a:t>студентов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sz="1687" dirty="0">
                <a:latin typeface="Arial Narrow"/>
                <a:cs typeface="Arial Narrow"/>
              </a:rPr>
              <a:t>на</a:t>
            </a:r>
            <a:r>
              <a:rPr lang="ru-RU" sz="1687" dirty="0">
                <a:latin typeface="Arial Narrow"/>
                <a:cs typeface="Arial Narrow"/>
              </a:rPr>
              <a:t> платформу/</a:t>
            </a:r>
            <a:r>
              <a:rPr lang="ru-RU" sz="1687" spc="-4" dirty="0">
                <a:latin typeface="Arial Narrow"/>
                <a:cs typeface="Arial Narrow"/>
              </a:rPr>
              <a:t>курс</a:t>
            </a:r>
            <a:r>
              <a:rPr sz="1687" spc="-4" dirty="0">
                <a:latin typeface="Arial Narrow"/>
                <a:cs typeface="Arial Narrow"/>
              </a:rPr>
              <a:t>, </a:t>
            </a:r>
            <a:r>
              <a:rPr lang="ru-RU" sz="1687" spc="-4" dirty="0">
                <a:latin typeface="Arial Narrow"/>
                <a:cs typeface="Arial Narrow"/>
              </a:rPr>
              <a:t>обеспечивает сопровождение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lang="ru-RU" sz="1687" spc="-4" dirty="0">
                <a:latin typeface="Arial Narrow"/>
                <a:cs typeface="Arial Narrow"/>
              </a:rPr>
              <a:t>курса 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lang="ru-RU" sz="1687" spc="-4" dirty="0">
                <a:latin typeface="Arial Narrow"/>
                <a:cs typeface="Arial Narrow"/>
              </a:rPr>
              <a:t>ассистентами</a:t>
            </a:r>
            <a:r>
              <a:rPr sz="1687" spc="-4" dirty="0">
                <a:latin typeface="Arial Narrow"/>
                <a:cs typeface="Arial Narrow"/>
              </a:rPr>
              <a:t>, </a:t>
            </a:r>
            <a:r>
              <a:rPr lang="ru-RU" sz="1687" spc="-4" dirty="0">
                <a:latin typeface="Arial Narrow"/>
                <a:cs typeface="Arial Narrow"/>
              </a:rPr>
              <a:t>предоставляет информацию об успеваемости/пропусках 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sz="1687" spc="-4" dirty="0" err="1">
                <a:latin typeface="Arial Narrow"/>
                <a:cs typeface="Arial Narrow"/>
              </a:rPr>
              <a:t>тестирования</a:t>
            </a:r>
            <a:r>
              <a:rPr sz="1687" spc="-95" dirty="0">
                <a:latin typeface="Arial Narrow"/>
                <a:cs typeface="Arial Narrow"/>
              </a:rPr>
              <a:t> </a:t>
            </a:r>
            <a:r>
              <a:rPr sz="1687" spc="-4" dirty="0">
                <a:latin typeface="Arial Narrow"/>
                <a:cs typeface="Arial Narrow"/>
              </a:rPr>
              <a:t>студентами</a:t>
            </a:r>
            <a:endParaRPr sz="1687" dirty="0">
              <a:latin typeface="Arial Narrow"/>
              <a:cs typeface="Arial Narrow"/>
            </a:endParaRPr>
          </a:p>
          <a:p>
            <a:pPr marL="497366" indent="-312528">
              <a:lnSpc>
                <a:spcPct val="100000"/>
              </a:lnSpc>
              <a:spcBef>
                <a:spcPts val="633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lang="ru-RU" sz="1687" spc="-4" dirty="0">
                <a:latin typeface="Arial Narrow"/>
                <a:cs typeface="Arial Narrow"/>
              </a:rPr>
              <a:t>Обеспечивает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lang="ru-RU" sz="1687" spc="-4" dirty="0">
                <a:latin typeface="Arial Narrow"/>
                <a:cs typeface="Arial Narrow"/>
              </a:rPr>
              <a:t>проведение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lang="ru-RU" sz="1687" spc="-4" dirty="0">
                <a:latin typeface="Arial Narrow"/>
                <a:cs typeface="Arial Narrow"/>
              </a:rPr>
              <a:t>экзамена </a:t>
            </a:r>
            <a:r>
              <a:rPr lang="ru-RU" sz="1687" dirty="0">
                <a:latin typeface="Arial Narrow"/>
                <a:cs typeface="Arial Narrow"/>
              </a:rPr>
              <a:t>с идентификацией личности</a:t>
            </a:r>
            <a:endParaRPr sz="1687" dirty="0">
              <a:latin typeface="Arial Narrow"/>
              <a:cs typeface="Arial Narrow"/>
            </a:endParaRPr>
          </a:p>
          <a:p>
            <a:pPr marL="497366" indent="-312528">
              <a:lnSpc>
                <a:spcPct val="100000"/>
              </a:lnSpc>
              <a:spcBef>
                <a:spcPts val="633"/>
              </a:spcBef>
              <a:buSzPct val="72916"/>
              <a:buFont typeface="Arial"/>
              <a:buChar char="•"/>
              <a:tabLst>
                <a:tab pos="497812" algn="l"/>
                <a:tab pos="498259" algn="l"/>
              </a:tabLst>
            </a:pPr>
            <a:r>
              <a:rPr sz="1687" spc="-4" dirty="0" err="1">
                <a:latin typeface="Arial Narrow"/>
                <a:cs typeface="Arial Narrow"/>
              </a:rPr>
              <a:t>Обеспечивает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sz="1687" spc="-4" dirty="0" err="1">
                <a:latin typeface="Arial Narrow"/>
                <a:cs typeface="Arial Narrow"/>
              </a:rPr>
              <a:t>пересдач</a:t>
            </a:r>
            <a:r>
              <a:rPr lang="ru-RU" sz="1687" spc="-4" dirty="0">
                <a:latin typeface="Arial Narrow"/>
                <a:cs typeface="Arial Narrow"/>
              </a:rPr>
              <a:t>и</a:t>
            </a:r>
            <a:r>
              <a:rPr sz="1687" spc="-4" dirty="0">
                <a:latin typeface="Arial Narrow"/>
                <a:cs typeface="Arial Narrow"/>
              </a:rPr>
              <a:t> </a:t>
            </a:r>
            <a:r>
              <a:rPr sz="1687" dirty="0">
                <a:latin typeface="Arial Narrow"/>
                <a:cs typeface="Arial Narrow"/>
              </a:rPr>
              <a:t>и </a:t>
            </a:r>
            <a:r>
              <a:rPr sz="1687" spc="-4" dirty="0" err="1">
                <a:latin typeface="Arial Narrow"/>
                <a:cs typeface="Arial Narrow"/>
              </a:rPr>
              <a:t>подготовку</a:t>
            </a:r>
            <a:r>
              <a:rPr lang="ru-RU" sz="1687" spc="-4" dirty="0">
                <a:latin typeface="Arial Narrow"/>
                <a:cs typeface="Arial Narrow"/>
              </a:rPr>
              <a:t> </a:t>
            </a:r>
            <a:r>
              <a:rPr sz="1687" dirty="0" err="1" smtClean="0">
                <a:latin typeface="Arial Narrow"/>
                <a:cs typeface="Arial Narrow"/>
              </a:rPr>
              <a:t>ведомостей</a:t>
            </a:r>
            <a:r>
              <a:rPr lang="ru-RU" sz="1687" dirty="0" smtClean="0">
                <a:latin typeface="Arial Narrow"/>
                <a:cs typeface="Arial Narrow"/>
              </a:rPr>
              <a:t> </a:t>
            </a:r>
            <a:r>
              <a:rPr lang="ru-RU" sz="1687" dirty="0">
                <a:latin typeface="Arial Narrow"/>
                <a:cs typeface="Arial Narrow"/>
              </a:rPr>
              <a:t>и документов по договору</a:t>
            </a:r>
            <a:endParaRPr sz="1687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008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3941" y="491043"/>
            <a:ext cx="1912739" cy="203814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Дирекция по</a:t>
            </a:r>
            <a:r>
              <a:rPr sz="1266" spc="-28" dirty="0">
                <a:solidFill>
                  <a:srgbClr val="243956"/>
                </a:solidFill>
                <a:latin typeface="Arial Narrow"/>
                <a:cs typeface="Arial Narrow"/>
              </a:rPr>
              <a:t> </a:t>
            </a:r>
            <a:r>
              <a:rPr sz="1266" spc="-4" dirty="0">
                <a:solidFill>
                  <a:srgbClr val="243956"/>
                </a:solidFill>
                <a:latin typeface="Arial Narrow"/>
                <a:cs typeface="Arial Narrow"/>
              </a:rPr>
              <a:t>онлайн-обучению</a:t>
            </a:r>
            <a:endParaRPr sz="1266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0856" y="293608"/>
            <a:ext cx="599003" cy="599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66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63710" y="1097978"/>
            <a:ext cx="8042970" cy="420220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 marR="3572">
              <a:lnSpc>
                <a:spcPct val="100000"/>
              </a:lnSpc>
              <a:spcBef>
                <a:spcPts val="70"/>
              </a:spcBef>
            </a:pPr>
            <a:r>
              <a:rPr lang="ru-RU" sz="2672" dirty="0"/>
              <a:t>ОНЛАЙН-КУРС НИУ ВШЭ НА ПЛАТФОРМАХ </a:t>
            </a:r>
            <a:endParaRPr sz="2672" dirty="0"/>
          </a:p>
        </p:txBody>
      </p:sp>
      <p:sp>
        <p:nvSpPr>
          <p:cNvPr id="6" name="object 6"/>
          <p:cNvSpPr txBox="1"/>
          <p:nvPr/>
        </p:nvSpPr>
        <p:spPr>
          <a:xfrm>
            <a:off x="2090856" y="1723564"/>
            <a:ext cx="8015824" cy="4416539"/>
          </a:xfrm>
          <a:prstGeom prst="rect">
            <a:avLst/>
          </a:prstGeom>
        </p:spPr>
        <p:txBody>
          <a:bodyPr vert="horz" wrap="square" lIns="0" tIns="116532" rIns="0" bIns="0" rtlCol="0">
            <a:spAutoFit/>
          </a:bodyPr>
          <a:lstStyle/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Онлайн-курс состоит из видеолекций и контрольных  заданий;</a:t>
            </a: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Раз в неделю на странице курса открываются новые темы,  доступные для изучения;</a:t>
            </a: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 err="1">
                <a:solidFill>
                  <a:srgbClr val="002060"/>
                </a:solidFill>
                <a:latin typeface="Arial Narrow"/>
                <a:cs typeface="Arial Narrow"/>
              </a:rPr>
              <a:t>Видеолекции</a:t>
            </a: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 можно просматривать в любое удобное время;</a:t>
            </a: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Каждая тема заканчивается выполнением контрольных заданий. Срок выполнения контрольных заданий </a:t>
            </a:r>
            <a:r>
              <a:rPr lang="ru-RU" sz="1828" b="1" spc="-4" dirty="0">
                <a:solidFill>
                  <a:srgbClr val="002060"/>
                </a:solidFill>
                <a:latin typeface="Arial Narrow"/>
                <a:cs typeface="Arial Narrow"/>
              </a:rPr>
              <a:t>строго ограничен</a:t>
            </a: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. Все </a:t>
            </a:r>
            <a:r>
              <a:rPr lang="ru-RU" sz="1828" spc="-4" dirty="0" err="1">
                <a:solidFill>
                  <a:srgbClr val="002060"/>
                </a:solidFill>
                <a:latin typeface="Arial Narrow"/>
                <a:cs typeface="Arial Narrow"/>
              </a:rPr>
              <a:t>дедлайны</a:t>
            </a: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 – по </a:t>
            </a:r>
            <a:r>
              <a:rPr lang="ru-RU" sz="1828" i="1" u="sng" spc="-4" dirty="0">
                <a:solidFill>
                  <a:srgbClr val="002060"/>
                </a:solidFill>
                <a:latin typeface="Arial Narrow"/>
                <a:cs typeface="Arial Narrow"/>
              </a:rPr>
              <a:t>московскому</a:t>
            </a: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 времени;</a:t>
            </a: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Выполнение контрольных заданий идет в зачет оценки текущего контроля, влияет на допуск студентов к экзамену</a:t>
            </a:r>
            <a:r>
              <a:rPr lang="ru-RU" sz="1828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;</a:t>
            </a: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Формула итоговой оценки: 0,6 * </a:t>
            </a:r>
            <a:r>
              <a:rPr lang="ru-RU" sz="1828" spc="-4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О</a:t>
            </a:r>
            <a:r>
              <a:rPr lang="ru-RU" sz="1828" i="1" spc="-4" baseline="-25000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тесты</a:t>
            </a:r>
            <a:r>
              <a:rPr lang="ru-RU" sz="1828" spc="-4" dirty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r>
              <a:rPr lang="ru-RU" sz="1828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+ 0,4 * </a:t>
            </a:r>
            <a:r>
              <a:rPr lang="ru-RU" sz="1828" spc="-4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О</a:t>
            </a:r>
            <a:r>
              <a:rPr lang="ru-RU" sz="1828" i="1" spc="-4" baseline="-25000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экзамен</a:t>
            </a:r>
            <a:endParaRPr lang="ru-RU" sz="1828" i="1" spc="-4" baseline="-25000" dirty="0" smtClean="0">
              <a:solidFill>
                <a:srgbClr val="002060"/>
              </a:solidFill>
              <a:latin typeface="Arial Narrow"/>
              <a:cs typeface="Arial Narrow"/>
            </a:endParaRP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Формула оценки за тесты: (О</a:t>
            </a:r>
            <a:r>
              <a:rPr lang="ru-RU" sz="1828" i="1" spc="-4" baseline="-25000" dirty="0" smtClean="0">
                <a:solidFill>
                  <a:srgbClr val="002060"/>
                </a:solidFill>
                <a:latin typeface="Arial Narrow"/>
                <a:cs typeface="Arial Narrow"/>
              </a:rPr>
              <a:t>тест1</a:t>
            </a:r>
            <a:r>
              <a:rPr lang="ru-RU" sz="1828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 + О</a:t>
            </a:r>
            <a:r>
              <a:rPr lang="ru-RU" sz="1828" i="1" spc="-4" baseline="-25000" dirty="0" smtClean="0">
                <a:solidFill>
                  <a:srgbClr val="002060"/>
                </a:solidFill>
                <a:latin typeface="Arial Narrow"/>
                <a:cs typeface="Arial Narrow"/>
              </a:rPr>
              <a:t>тест2</a:t>
            </a:r>
            <a:r>
              <a:rPr lang="ru-RU" sz="1828" i="1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r>
              <a:rPr lang="ru-RU" sz="1828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+ … + </a:t>
            </a:r>
            <a:r>
              <a:rPr lang="ru-RU" sz="1828" spc="-4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О</a:t>
            </a:r>
            <a:r>
              <a:rPr lang="ru-RU" sz="1828" i="1" spc="-4" baseline="-25000" dirty="0" err="1" smtClean="0">
                <a:solidFill>
                  <a:srgbClr val="002060"/>
                </a:solidFill>
                <a:latin typeface="Arial Narrow"/>
                <a:cs typeface="Arial Narrow"/>
              </a:rPr>
              <a:t>тест</a:t>
            </a:r>
            <a:r>
              <a:rPr lang="en-US" sz="1828" i="1" spc="-4" baseline="-25000" dirty="0" smtClean="0">
                <a:solidFill>
                  <a:srgbClr val="002060"/>
                </a:solidFill>
                <a:latin typeface="Arial Narrow"/>
                <a:cs typeface="Arial Narrow"/>
              </a:rPr>
              <a:t>N</a:t>
            </a:r>
            <a:r>
              <a:rPr lang="en-US" sz="1828" spc="-4" dirty="0" smtClean="0">
                <a:solidFill>
                  <a:srgbClr val="002060"/>
                </a:solidFill>
                <a:latin typeface="Arial Narrow"/>
                <a:cs typeface="Arial Narrow"/>
              </a:rPr>
              <a:t>) / </a:t>
            </a:r>
            <a:r>
              <a:rPr lang="en-US" sz="1828" spc="-4" dirty="0">
                <a:solidFill>
                  <a:srgbClr val="002060"/>
                </a:solidFill>
                <a:latin typeface="Arial Narrow"/>
                <a:cs typeface="Arial Narrow"/>
              </a:rPr>
              <a:t>N</a:t>
            </a:r>
            <a:endParaRPr lang="ru-RU" sz="1828" spc="-4" dirty="0">
              <a:solidFill>
                <a:srgbClr val="002060"/>
              </a:solidFill>
              <a:latin typeface="Arial Narrow"/>
              <a:cs typeface="Arial Narrow"/>
            </a:endParaRP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r>
              <a:rPr lang="ru-RU" sz="1828" spc="-4" dirty="0" err="1">
                <a:solidFill>
                  <a:srgbClr val="002060"/>
                </a:solidFill>
                <a:latin typeface="Arial Narrow"/>
              </a:rPr>
              <a:t>Видеолекции</a:t>
            </a:r>
            <a:r>
              <a:rPr lang="ru-RU" sz="1828" spc="-4" dirty="0">
                <a:solidFill>
                  <a:srgbClr val="002060"/>
                </a:solidFill>
                <a:latin typeface="Arial Narrow"/>
              </a:rPr>
              <a:t> НИУ ВШЭ сопровождаются презентациями, включающими: визуальные материалы, графики, схемы, фрагменты текстов и т.д.  </a:t>
            </a:r>
          </a:p>
          <a:p>
            <a:pPr marL="250022" indent="-241093">
              <a:spcBef>
                <a:spcPts val="918"/>
              </a:spcBef>
              <a:buClr>
                <a:srgbClr val="243956"/>
              </a:buClr>
              <a:buSzPct val="75000"/>
              <a:buFont typeface="Arial" panose="020B0604020202020204" pitchFamily="34" charset="0"/>
              <a:buChar char="•"/>
              <a:tabLst>
                <a:tab pos="321457" algn="l"/>
                <a:tab pos="321903" algn="l"/>
              </a:tabLst>
            </a:pPr>
            <a:endParaRPr lang="ru-RU" sz="1828" spc="-4" dirty="0">
              <a:solidFill>
                <a:srgbClr val="00206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345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85" y="893347"/>
            <a:ext cx="10536195" cy="4095748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759082" y="4384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Авторизация на платформе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759082" y="4989095"/>
            <a:ext cx="9891155" cy="1470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НИУ ВШЭ создаёт аккаунты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для кураторов договоров и заводит их в ЛК как менеджеров вузов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b="1" smtClean="0">
                <a:solidFill>
                  <a:schemeClr val="accent5">
                    <a:lumMod val="75000"/>
                  </a:schemeClr>
                </a:solidFill>
              </a:rPr>
              <a:t>(менеджеры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НИУ ВШЭ сообщают логин и пароль аккаунта куратору договора).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2. Укажите адрес электронной почты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3. Укажите пароль</a:t>
            </a: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4. Нажмите кнопку «Войти»</a:t>
            </a:r>
            <a:endParaRPr lang="en-US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5. Если Вы не помните пароль, нажмите на ссылку «Забыли логин или пароль?»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3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7837" y="816418"/>
            <a:ext cx="10721243" cy="4966779"/>
          </a:xfrm>
          <a:prstGeom prst="rect">
            <a:avLst/>
          </a:prstGeom>
        </p:spPr>
      </p:pic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759082" y="4384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Вход в личный кабинет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561370" y="5710874"/>
            <a:ext cx="9891155" cy="631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Нажмите на кнопку «Личный кабинет сетевого партнера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», чтобы войти в личный кабинет ВУЗа-партнера</a:t>
            </a:r>
          </a:p>
        </p:txBody>
      </p:sp>
    </p:spTree>
    <p:extLst>
      <p:ext uri="{BB962C8B-B14F-4D97-AF65-F5344CB8AC3E}">
        <p14:creationId xmlns:p14="http://schemas.microsoft.com/office/powerpoint/2010/main" val="11666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59082" y="2658"/>
            <a:ext cx="10515600" cy="9117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Список студентов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60226" y="1521534"/>
            <a:ext cx="9891155" cy="1362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</a:rPr>
              <a:t>Скачайте шаблон, нажав на ссылку «Скачать шаблон для загрузки студентов»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ru-RU" sz="15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</a:rPr>
              <a:t>Загрузите список студентов, нажав на иконку «Добавить список студентов»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17392" y="889675"/>
            <a:ext cx="9891155" cy="70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Необходимо загрузить в систему список студентов, используя шаблон файла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.csv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26" y="3092396"/>
            <a:ext cx="10742141" cy="225364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26" y="1953568"/>
            <a:ext cx="6277985" cy="54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759082" y="906170"/>
            <a:ext cx="9891155" cy="815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Нажмите на иконку загрузки файла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Выберите файл на локальном компьютере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Нажмите на кнопку «Загрузить этот файл»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82" y="1987905"/>
            <a:ext cx="7758842" cy="4154939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759082" y="2658"/>
            <a:ext cx="10515600" cy="911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mtClean="0">
                <a:solidFill>
                  <a:schemeClr val="accent1">
                    <a:lumMod val="50000"/>
                  </a:schemeClr>
                </a:solidFill>
              </a:rPr>
              <a:t>Список студентов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825</Words>
  <Application>Microsoft Office PowerPoint</Application>
  <PresentationFormat>Широкоэкранный</PresentationFormat>
  <Paragraphs>116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Times New Roman</vt:lpstr>
      <vt:lpstr>Тема Office</vt:lpstr>
      <vt:lpstr>Сетевое взаимодействие университетов 2 семестр 2020 – 2021 учебного года Личный кабинет сетевого партнёра</vt:lpstr>
      <vt:lpstr>КРАТКАЯ СХЕМА СЕТЕВОГО ВЗАИМОДЕЙСТВИЯ</vt:lpstr>
      <vt:lpstr>СЕТЕВОЙ ДОГОВОР</vt:lpstr>
      <vt:lpstr>ФУНКЦИОНАЛ УЧАСТНИКОВ СЕТЕВОГО ПАРТНЕРСТВА</vt:lpstr>
      <vt:lpstr>ОНЛАЙН-КУРС НИУ ВШЭ НА ПЛАТФОРМАХ </vt:lpstr>
      <vt:lpstr>Авторизация на платформе</vt:lpstr>
      <vt:lpstr>Вход в личный кабинет</vt:lpstr>
      <vt:lpstr>Список студентов</vt:lpstr>
      <vt:lpstr>Презентация PowerPoint</vt:lpstr>
      <vt:lpstr>Список студентов</vt:lpstr>
      <vt:lpstr>Обучение по договору</vt:lpstr>
      <vt:lpstr>Обучение по договору</vt:lpstr>
      <vt:lpstr>Обучение по договору</vt:lpstr>
      <vt:lpstr>Обучение по договору</vt:lpstr>
      <vt:lpstr>Обучение по договору</vt:lpstr>
      <vt:lpstr>Обучение по договору</vt:lpstr>
      <vt:lpstr>Обучение по договору</vt:lpstr>
      <vt:lpstr>Документы по договору</vt:lpstr>
      <vt:lpstr>ОБУЧЕНИЕ СТУДЕНТОВ</vt:lpstr>
      <vt:lpstr> ССЫЛКИ, КОНТАКТЫ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взаимодействие университетов. 1 семестр 2020 – 2021 уч. год Личный кабинет сетевого партнёра</dc:title>
  <dc:creator>Пользователь Windows</dc:creator>
  <cp:lastModifiedBy>Пользователь Windows</cp:lastModifiedBy>
  <cp:revision>8</cp:revision>
  <dcterms:created xsi:type="dcterms:W3CDTF">2020-09-03T19:47:28Z</dcterms:created>
  <dcterms:modified xsi:type="dcterms:W3CDTF">2021-01-28T19:02:08Z</dcterms:modified>
</cp:coreProperties>
</file>