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40" r:id="rId3"/>
    <p:sldId id="345" r:id="rId4"/>
    <p:sldId id="346" r:id="rId5"/>
    <p:sldId id="341" r:id="rId6"/>
    <p:sldId id="334" r:id="rId7"/>
    <p:sldId id="268" r:id="rId8"/>
    <p:sldId id="325" r:id="rId9"/>
    <p:sldId id="281" r:id="rId10"/>
    <p:sldId id="336" r:id="rId11"/>
    <p:sldId id="342" r:id="rId12"/>
    <p:sldId id="347" r:id="rId13"/>
    <p:sldId id="348" r:id="rId14"/>
    <p:sldId id="332" r:id="rId15"/>
    <p:sldId id="353" r:id="rId16"/>
    <p:sldId id="344" r:id="rId17"/>
    <p:sldId id="321" r:id="rId18"/>
    <p:sldId id="276" r:id="rId19"/>
  </p:sldIdLst>
  <p:sldSz cx="13004800" cy="97536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Guseva" initials="E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2" autoAdjust="0"/>
    <p:restoredTop sz="94628" autoAdjust="0"/>
  </p:normalViewPr>
  <p:slideViewPr>
    <p:cSldViewPr>
      <p:cViewPr varScale="1">
        <p:scale>
          <a:sx n="70" d="100"/>
          <a:sy n="70" d="100"/>
        </p:scale>
        <p:origin x="797" y="5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7F997-7C86-46BC-B786-7D2A3C913EC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80B5C0-15EA-445D-9D78-73641375AB6B}">
      <dgm:prSet phldrT="[Текст]" custT="1"/>
      <dgm:spPr/>
      <dgm:t>
        <a:bodyPr/>
        <a:lstStyle/>
        <a:p>
          <a:r>
            <a:rPr lang="ru-RU" sz="2000" b="1" dirty="0"/>
            <a:t>Выбор онлайн-курса</a:t>
          </a:r>
        </a:p>
      </dgm:t>
    </dgm:pt>
    <dgm:pt modelId="{EB6475FE-6A9A-497B-8A95-597702507E78}" type="parTrans" cxnId="{2C307DA8-3F93-4BAA-AC6C-22A5C928B30F}">
      <dgm:prSet/>
      <dgm:spPr/>
      <dgm:t>
        <a:bodyPr/>
        <a:lstStyle/>
        <a:p>
          <a:endParaRPr lang="ru-RU" b="1"/>
        </a:p>
      </dgm:t>
    </dgm:pt>
    <dgm:pt modelId="{31A9C79C-93CA-4FD5-8339-A2803CEE29E5}" type="sibTrans" cxnId="{2C307DA8-3F93-4BAA-AC6C-22A5C928B30F}">
      <dgm:prSet/>
      <dgm:spPr/>
      <dgm:t>
        <a:bodyPr/>
        <a:lstStyle/>
        <a:p>
          <a:endParaRPr lang="ru-RU" b="1"/>
        </a:p>
      </dgm:t>
    </dgm:pt>
    <dgm:pt modelId="{748FA986-492E-4DD1-9A0B-D7448C9D882B}">
      <dgm:prSet phldrT="[Текст]" custT="1"/>
      <dgm:spPr/>
      <dgm:t>
        <a:bodyPr/>
        <a:lstStyle/>
        <a:p>
          <a:r>
            <a:rPr lang="ru-RU" sz="2000" b="1" dirty="0"/>
            <a:t>Сетевой договор</a:t>
          </a:r>
        </a:p>
      </dgm:t>
    </dgm:pt>
    <dgm:pt modelId="{E5C479A0-00BF-488D-837F-75C8A91F3265}" type="parTrans" cxnId="{05969E06-3280-4E86-B12A-95EF6AAE6C94}">
      <dgm:prSet/>
      <dgm:spPr/>
      <dgm:t>
        <a:bodyPr/>
        <a:lstStyle/>
        <a:p>
          <a:endParaRPr lang="ru-RU" b="1"/>
        </a:p>
      </dgm:t>
    </dgm:pt>
    <dgm:pt modelId="{F035630B-EA47-4959-A907-43F7E613D104}" type="sibTrans" cxnId="{05969E06-3280-4E86-B12A-95EF6AAE6C94}">
      <dgm:prSet/>
      <dgm:spPr/>
      <dgm:t>
        <a:bodyPr/>
        <a:lstStyle/>
        <a:p>
          <a:endParaRPr lang="ru-RU" b="1"/>
        </a:p>
      </dgm:t>
    </dgm:pt>
    <dgm:pt modelId="{DD544847-591B-44F9-B2E6-EBF1536A9166}">
      <dgm:prSet phldrT="[Текст]" custT="1"/>
      <dgm:spPr/>
      <dgm:t>
        <a:bodyPr/>
        <a:lstStyle/>
        <a:p>
          <a:r>
            <a:rPr lang="ru-RU" sz="2000" b="1" dirty="0"/>
            <a:t>Подключение и запись студентов</a:t>
          </a:r>
        </a:p>
      </dgm:t>
    </dgm:pt>
    <dgm:pt modelId="{C28DF3BC-5277-4D66-95DD-C51EFBFB889B}" type="parTrans" cxnId="{9204ACBF-6BA8-40B9-89AD-7A1A0E0A4133}">
      <dgm:prSet/>
      <dgm:spPr/>
      <dgm:t>
        <a:bodyPr/>
        <a:lstStyle/>
        <a:p>
          <a:endParaRPr lang="ru-RU" b="1"/>
        </a:p>
      </dgm:t>
    </dgm:pt>
    <dgm:pt modelId="{2A4A0E1E-DBA3-4001-8C37-DDDE90B7FC96}" type="sibTrans" cxnId="{9204ACBF-6BA8-40B9-89AD-7A1A0E0A4133}">
      <dgm:prSet/>
      <dgm:spPr/>
      <dgm:t>
        <a:bodyPr/>
        <a:lstStyle/>
        <a:p>
          <a:endParaRPr lang="ru-RU" b="1"/>
        </a:p>
      </dgm:t>
    </dgm:pt>
    <dgm:pt modelId="{411C5B6B-2305-420C-A96D-70834631C9A8}">
      <dgm:prSet phldrT="[Текст]" custT="1"/>
      <dgm:spPr/>
      <dgm:t>
        <a:bodyPr/>
        <a:lstStyle/>
        <a:p>
          <a:r>
            <a:rPr lang="ru-RU" sz="2000" b="1" dirty="0"/>
            <a:t>Обучение, мониторинг успеваемости</a:t>
          </a:r>
        </a:p>
      </dgm:t>
    </dgm:pt>
    <dgm:pt modelId="{CE98D10F-738B-471B-B683-66DCB4A356FF}" type="parTrans" cxnId="{36F5FE24-C94A-44F6-9C58-818072172901}">
      <dgm:prSet/>
      <dgm:spPr/>
      <dgm:t>
        <a:bodyPr/>
        <a:lstStyle/>
        <a:p>
          <a:endParaRPr lang="ru-RU" b="1"/>
        </a:p>
      </dgm:t>
    </dgm:pt>
    <dgm:pt modelId="{5949A32B-F007-4425-BE5C-7150739F835F}" type="sibTrans" cxnId="{36F5FE24-C94A-44F6-9C58-818072172901}">
      <dgm:prSet/>
      <dgm:spPr/>
      <dgm:t>
        <a:bodyPr/>
        <a:lstStyle/>
        <a:p>
          <a:endParaRPr lang="ru-RU" b="1"/>
        </a:p>
      </dgm:t>
    </dgm:pt>
    <dgm:pt modelId="{B37F0886-6DB0-4990-AE5D-D6DAA27F5023}">
      <dgm:prSet phldrT="[Текст]" custT="1"/>
      <dgm:spPr/>
      <dgm:t>
        <a:bodyPr/>
        <a:lstStyle/>
        <a:p>
          <a:r>
            <a:rPr lang="ru-RU" sz="2000" b="1" dirty="0"/>
            <a:t>Экзамен с </a:t>
          </a:r>
          <a:r>
            <a:rPr lang="ru-RU" sz="2000" b="1" dirty="0" err="1"/>
            <a:t>прокторингом</a:t>
          </a:r>
          <a:endParaRPr lang="ru-RU" sz="2000" b="1" dirty="0"/>
        </a:p>
      </dgm:t>
    </dgm:pt>
    <dgm:pt modelId="{BDB432FB-4021-4E0D-A21A-DE1581E0D722}" type="parTrans" cxnId="{CF089415-16C2-4421-9292-D5FD3470A766}">
      <dgm:prSet/>
      <dgm:spPr/>
      <dgm:t>
        <a:bodyPr/>
        <a:lstStyle/>
        <a:p>
          <a:endParaRPr lang="ru-RU" b="1"/>
        </a:p>
      </dgm:t>
    </dgm:pt>
    <dgm:pt modelId="{BD190766-7910-4981-8B3B-5B6C1133C82E}" type="sibTrans" cxnId="{CF089415-16C2-4421-9292-D5FD3470A766}">
      <dgm:prSet/>
      <dgm:spPr/>
      <dgm:t>
        <a:bodyPr/>
        <a:lstStyle/>
        <a:p>
          <a:endParaRPr lang="ru-RU" b="1"/>
        </a:p>
      </dgm:t>
    </dgm:pt>
    <dgm:pt modelId="{5ED98F79-FFE4-4699-9D1F-42FCE752E643}">
      <dgm:prSet phldrT="[Текст]" custT="1"/>
      <dgm:spPr/>
      <dgm:t>
        <a:bodyPr/>
        <a:lstStyle/>
        <a:p>
          <a:r>
            <a:rPr lang="ru-RU" sz="2000" b="1" dirty="0"/>
            <a:t>Ведомости</a:t>
          </a:r>
        </a:p>
        <a:p>
          <a:r>
            <a:rPr lang="ru-RU" sz="2000" b="1" dirty="0"/>
            <a:t>сертификаты</a:t>
          </a:r>
        </a:p>
      </dgm:t>
    </dgm:pt>
    <dgm:pt modelId="{DCEF1C09-89F3-4F9C-A21B-E985713968A9}" type="parTrans" cxnId="{CB4C3666-8D53-4E78-AD66-25B8D27C7383}">
      <dgm:prSet/>
      <dgm:spPr/>
      <dgm:t>
        <a:bodyPr/>
        <a:lstStyle/>
        <a:p>
          <a:endParaRPr lang="ru-RU" b="1"/>
        </a:p>
      </dgm:t>
    </dgm:pt>
    <dgm:pt modelId="{FC423007-9E23-4C2A-BA5C-AC420A2B2CAB}" type="sibTrans" cxnId="{CB4C3666-8D53-4E78-AD66-25B8D27C7383}">
      <dgm:prSet/>
      <dgm:spPr/>
      <dgm:t>
        <a:bodyPr/>
        <a:lstStyle/>
        <a:p>
          <a:endParaRPr lang="ru-RU" b="1"/>
        </a:p>
      </dgm:t>
    </dgm:pt>
    <dgm:pt modelId="{FC10B22D-79D5-418E-BA8F-AE0BDBDC597C}" type="pres">
      <dgm:prSet presAssocID="{AE67F997-7C86-46BC-B786-7D2A3C913EC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15F241-C08B-4A25-AB99-B78C41BDDD85}" type="pres">
      <dgm:prSet presAssocID="{B380B5C0-15EA-445D-9D78-73641375AB6B}" presName="node" presStyleLbl="node1" presStyleIdx="0" presStyleCnt="6" custScaleX="131372" custRadScaleRad="103078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C9E05-3098-4662-9DD7-0203B68D3089}" type="pres">
      <dgm:prSet presAssocID="{B380B5C0-15EA-445D-9D78-73641375AB6B}" presName="spNode" presStyleCnt="0"/>
      <dgm:spPr/>
    </dgm:pt>
    <dgm:pt modelId="{913E7E77-6378-4EE9-9A61-10DEB7CB5ED4}" type="pres">
      <dgm:prSet presAssocID="{31A9C79C-93CA-4FD5-8339-A2803CEE29E5}" presName="sibTrans" presStyleLbl="sibTrans1D1" presStyleIdx="0" presStyleCnt="6"/>
      <dgm:spPr/>
      <dgm:t>
        <a:bodyPr/>
        <a:lstStyle/>
        <a:p>
          <a:endParaRPr lang="ru-RU"/>
        </a:p>
      </dgm:t>
    </dgm:pt>
    <dgm:pt modelId="{FB378558-4B72-4C62-A104-06003291240E}" type="pres">
      <dgm:prSet presAssocID="{748FA986-492E-4DD1-9A0B-D7448C9D882B}" presName="node" presStyleLbl="node1" presStyleIdx="1" presStyleCnt="6" custScaleX="136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5401B-9867-4283-94D5-0D827BA06F64}" type="pres">
      <dgm:prSet presAssocID="{748FA986-492E-4DD1-9A0B-D7448C9D882B}" presName="spNode" presStyleCnt="0"/>
      <dgm:spPr/>
    </dgm:pt>
    <dgm:pt modelId="{026EA75B-F076-4DA0-866A-D929AFC9ABC6}" type="pres">
      <dgm:prSet presAssocID="{F035630B-EA47-4959-A907-43F7E613D104}" presName="sibTrans" presStyleLbl="sibTrans1D1" presStyleIdx="1" presStyleCnt="6"/>
      <dgm:spPr/>
      <dgm:t>
        <a:bodyPr/>
        <a:lstStyle/>
        <a:p>
          <a:endParaRPr lang="ru-RU"/>
        </a:p>
      </dgm:t>
    </dgm:pt>
    <dgm:pt modelId="{5D6EEE84-A4DE-43F6-83F3-1D48704637F8}" type="pres">
      <dgm:prSet presAssocID="{DD544847-591B-44F9-B2E6-EBF1536A9166}" presName="node" presStyleLbl="node1" presStyleIdx="2" presStyleCnt="6" custScaleX="178270" custRadScaleRad="110556" custRadScaleInc="-37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DB15B-1A1A-4EC3-A1B9-7475E91B54AF}" type="pres">
      <dgm:prSet presAssocID="{DD544847-591B-44F9-B2E6-EBF1536A9166}" presName="spNode" presStyleCnt="0"/>
      <dgm:spPr/>
    </dgm:pt>
    <dgm:pt modelId="{7D3C7709-8D97-49EC-A4A8-9394AEF0A5B5}" type="pres">
      <dgm:prSet presAssocID="{2A4A0E1E-DBA3-4001-8C37-DDDE90B7FC96}" presName="sibTrans" presStyleLbl="sibTrans1D1" presStyleIdx="2" presStyleCnt="6"/>
      <dgm:spPr/>
      <dgm:t>
        <a:bodyPr/>
        <a:lstStyle/>
        <a:p>
          <a:endParaRPr lang="ru-RU"/>
        </a:p>
      </dgm:t>
    </dgm:pt>
    <dgm:pt modelId="{08D377AA-2576-4ED7-BD1F-AA929FF35390}" type="pres">
      <dgm:prSet presAssocID="{411C5B6B-2305-420C-A96D-70834631C9A8}" presName="node" presStyleLbl="node1" presStyleIdx="3" presStyleCnt="6" custScaleX="196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45BFF-30C3-4F66-928A-B781E59B4EDB}" type="pres">
      <dgm:prSet presAssocID="{411C5B6B-2305-420C-A96D-70834631C9A8}" presName="spNode" presStyleCnt="0"/>
      <dgm:spPr/>
    </dgm:pt>
    <dgm:pt modelId="{31308AE4-EF1F-45AC-A929-D223910C335B}" type="pres">
      <dgm:prSet presAssocID="{5949A32B-F007-4425-BE5C-7150739F835F}" presName="sibTrans" presStyleLbl="sibTrans1D1" presStyleIdx="3" presStyleCnt="6"/>
      <dgm:spPr/>
      <dgm:t>
        <a:bodyPr/>
        <a:lstStyle/>
        <a:p>
          <a:endParaRPr lang="ru-RU"/>
        </a:p>
      </dgm:t>
    </dgm:pt>
    <dgm:pt modelId="{6A75C47B-4FFF-4DA9-9168-CDC1FB3E8372}" type="pres">
      <dgm:prSet presAssocID="{B37F0886-6DB0-4990-AE5D-D6DAA27F5023}" presName="node" presStyleLbl="node1" presStyleIdx="4" presStyleCnt="6" custScaleX="158021" custRadScaleRad="97713" custRadScaleInc="44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70862-4113-47AF-9A0B-03C02DB6A237}" type="pres">
      <dgm:prSet presAssocID="{B37F0886-6DB0-4990-AE5D-D6DAA27F5023}" presName="spNode" presStyleCnt="0"/>
      <dgm:spPr/>
    </dgm:pt>
    <dgm:pt modelId="{E376FF00-C9FE-4E3B-944A-D5696F063A80}" type="pres">
      <dgm:prSet presAssocID="{BD190766-7910-4981-8B3B-5B6C1133C82E}" presName="sibTrans" presStyleLbl="sibTrans1D1" presStyleIdx="4" presStyleCnt="6"/>
      <dgm:spPr/>
      <dgm:t>
        <a:bodyPr/>
        <a:lstStyle/>
        <a:p>
          <a:endParaRPr lang="ru-RU"/>
        </a:p>
      </dgm:t>
    </dgm:pt>
    <dgm:pt modelId="{5C5890CE-7391-4F4D-8350-D2A3EACCB559}" type="pres">
      <dgm:prSet presAssocID="{5ED98F79-FFE4-4699-9D1F-42FCE752E643}" presName="node" presStyleLbl="node1" presStyleIdx="5" presStyleCnt="6" custScaleX="164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69077-F84F-4904-9941-B0259C9B5E73}" type="pres">
      <dgm:prSet presAssocID="{5ED98F79-FFE4-4699-9D1F-42FCE752E643}" presName="spNode" presStyleCnt="0"/>
      <dgm:spPr/>
    </dgm:pt>
    <dgm:pt modelId="{4287B20B-0283-49A6-ADA2-8A5F0117B8FA}" type="pres">
      <dgm:prSet presAssocID="{FC423007-9E23-4C2A-BA5C-AC420A2B2CAB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CA675247-7A70-4658-929B-A01646AC5282}" type="presOf" srcId="{F035630B-EA47-4959-A907-43F7E613D104}" destId="{026EA75B-F076-4DA0-866A-D929AFC9ABC6}" srcOrd="0" destOrd="0" presId="urn:microsoft.com/office/officeart/2005/8/layout/cycle5"/>
    <dgm:cxn modelId="{2C307DA8-3F93-4BAA-AC6C-22A5C928B30F}" srcId="{AE67F997-7C86-46BC-B786-7D2A3C913EC4}" destId="{B380B5C0-15EA-445D-9D78-73641375AB6B}" srcOrd="0" destOrd="0" parTransId="{EB6475FE-6A9A-497B-8A95-597702507E78}" sibTransId="{31A9C79C-93CA-4FD5-8339-A2803CEE29E5}"/>
    <dgm:cxn modelId="{27D65917-209A-449B-84CA-E9FCE5BCF1BB}" type="presOf" srcId="{2A4A0E1E-DBA3-4001-8C37-DDDE90B7FC96}" destId="{7D3C7709-8D97-49EC-A4A8-9394AEF0A5B5}" srcOrd="0" destOrd="0" presId="urn:microsoft.com/office/officeart/2005/8/layout/cycle5"/>
    <dgm:cxn modelId="{B747D7F4-5A82-4322-BB89-C7C869441DCB}" type="presOf" srcId="{BD190766-7910-4981-8B3B-5B6C1133C82E}" destId="{E376FF00-C9FE-4E3B-944A-D5696F063A80}" srcOrd="0" destOrd="0" presId="urn:microsoft.com/office/officeart/2005/8/layout/cycle5"/>
    <dgm:cxn modelId="{CB4C3666-8D53-4E78-AD66-25B8D27C7383}" srcId="{AE67F997-7C86-46BC-B786-7D2A3C913EC4}" destId="{5ED98F79-FFE4-4699-9D1F-42FCE752E643}" srcOrd="5" destOrd="0" parTransId="{DCEF1C09-89F3-4F9C-A21B-E985713968A9}" sibTransId="{FC423007-9E23-4C2A-BA5C-AC420A2B2CAB}"/>
    <dgm:cxn modelId="{05969E06-3280-4E86-B12A-95EF6AAE6C94}" srcId="{AE67F997-7C86-46BC-B786-7D2A3C913EC4}" destId="{748FA986-492E-4DD1-9A0B-D7448C9D882B}" srcOrd="1" destOrd="0" parTransId="{E5C479A0-00BF-488D-837F-75C8A91F3265}" sibTransId="{F035630B-EA47-4959-A907-43F7E613D104}"/>
    <dgm:cxn modelId="{007B268D-614B-4496-B0B4-12ACAF79725F}" type="presOf" srcId="{5949A32B-F007-4425-BE5C-7150739F835F}" destId="{31308AE4-EF1F-45AC-A929-D223910C335B}" srcOrd="0" destOrd="0" presId="urn:microsoft.com/office/officeart/2005/8/layout/cycle5"/>
    <dgm:cxn modelId="{73B751B0-93C3-47A3-B8C8-3800C7749EE3}" type="presOf" srcId="{B380B5C0-15EA-445D-9D78-73641375AB6B}" destId="{C715F241-C08B-4A25-AB99-B78C41BDDD85}" srcOrd="0" destOrd="0" presId="urn:microsoft.com/office/officeart/2005/8/layout/cycle5"/>
    <dgm:cxn modelId="{9204ACBF-6BA8-40B9-89AD-7A1A0E0A4133}" srcId="{AE67F997-7C86-46BC-B786-7D2A3C913EC4}" destId="{DD544847-591B-44F9-B2E6-EBF1536A9166}" srcOrd="2" destOrd="0" parTransId="{C28DF3BC-5277-4D66-95DD-C51EFBFB889B}" sibTransId="{2A4A0E1E-DBA3-4001-8C37-DDDE90B7FC96}"/>
    <dgm:cxn modelId="{CF089415-16C2-4421-9292-D5FD3470A766}" srcId="{AE67F997-7C86-46BC-B786-7D2A3C913EC4}" destId="{B37F0886-6DB0-4990-AE5D-D6DAA27F5023}" srcOrd="4" destOrd="0" parTransId="{BDB432FB-4021-4E0D-A21A-DE1581E0D722}" sibTransId="{BD190766-7910-4981-8B3B-5B6C1133C82E}"/>
    <dgm:cxn modelId="{EC3E3B5E-69B9-455F-A60E-9F090259673C}" type="presOf" srcId="{B37F0886-6DB0-4990-AE5D-D6DAA27F5023}" destId="{6A75C47B-4FFF-4DA9-9168-CDC1FB3E8372}" srcOrd="0" destOrd="0" presId="urn:microsoft.com/office/officeart/2005/8/layout/cycle5"/>
    <dgm:cxn modelId="{2B2EEB51-E3D4-430B-BA8A-9C89664D98C6}" type="presOf" srcId="{411C5B6B-2305-420C-A96D-70834631C9A8}" destId="{08D377AA-2576-4ED7-BD1F-AA929FF35390}" srcOrd="0" destOrd="0" presId="urn:microsoft.com/office/officeart/2005/8/layout/cycle5"/>
    <dgm:cxn modelId="{ED59E189-8A7E-4D57-9614-817D5F8B0B33}" type="presOf" srcId="{DD544847-591B-44F9-B2E6-EBF1536A9166}" destId="{5D6EEE84-A4DE-43F6-83F3-1D48704637F8}" srcOrd="0" destOrd="0" presId="urn:microsoft.com/office/officeart/2005/8/layout/cycle5"/>
    <dgm:cxn modelId="{FBEE38BC-0CDF-4514-97D3-D69A32CB4981}" type="presOf" srcId="{5ED98F79-FFE4-4699-9D1F-42FCE752E643}" destId="{5C5890CE-7391-4F4D-8350-D2A3EACCB559}" srcOrd="0" destOrd="0" presId="urn:microsoft.com/office/officeart/2005/8/layout/cycle5"/>
    <dgm:cxn modelId="{F40B9F2B-598F-44C9-91FF-A5ECDD9EECEB}" type="presOf" srcId="{748FA986-492E-4DD1-9A0B-D7448C9D882B}" destId="{FB378558-4B72-4C62-A104-06003291240E}" srcOrd="0" destOrd="0" presId="urn:microsoft.com/office/officeart/2005/8/layout/cycle5"/>
    <dgm:cxn modelId="{36F5FE24-C94A-44F6-9C58-818072172901}" srcId="{AE67F997-7C86-46BC-B786-7D2A3C913EC4}" destId="{411C5B6B-2305-420C-A96D-70834631C9A8}" srcOrd="3" destOrd="0" parTransId="{CE98D10F-738B-471B-B683-66DCB4A356FF}" sibTransId="{5949A32B-F007-4425-BE5C-7150739F835F}"/>
    <dgm:cxn modelId="{ABD241D7-C47C-4AA5-9F28-D16149D5F335}" type="presOf" srcId="{AE67F997-7C86-46BC-B786-7D2A3C913EC4}" destId="{FC10B22D-79D5-418E-BA8F-AE0BDBDC597C}" srcOrd="0" destOrd="0" presId="urn:microsoft.com/office/officeart/2005/8/layout/cycle5"/>
    <dgm:cxn modelId="{7FC8B31A-3367-4F96-89A1-C49771D56A17}" type="presOf" srcId="{31A9C79C-93CA-4FD5-8339-A2803CEE29E5}" destId="{913E7E77-6378-4EE9-9A61-10DEB7CB5ED4}" srcOrd="0" destOrd="0" presId="urn:microsoft.com/office/officeart/2005/8/layout/cycle5"/>
    <dgm:cxn modelId="{3163F4D5-B174-4FE1-9D51-69D141502916}" type="presOf" srcId="{FC423007-9E23-4C2A-BA5C-AC420A2B2CAB}" destId="{4287B20B-0283-49A6-ADA2-8A5F0117B8FA}" srcOrd="0" destOrd="0" presId="urn:microsoft.com/office/officeart/2005/8/layout/cycle5"/>
    <dgm:cxn modelId="{6882587B-A59E-4F96-AD0C-78150F5EF44B}" type="presParOf" srcId="{FC10B22D-79D5-418E-BA8F-AE0BDBDC597C}" destId="{C715F241-C08B-4A25-AB99-B78C41BDDD85}" srcOrd="0" destOrd="0" presId="urn:microsoft.com/office/officeart/2005/8/layout/cycle5"/>
    <dgm:cxn modelId="{ADA697DA-7C95-4B32-87CD-693081ADE27D}" type="presParOf" srcId="{FC10B22D-79D5-418E-BA8F-AE0BDBDC597C}" destId="{15AC9E05-3098-4662-9DD7-0203B68D3089}" srcOrd="1" destOrd="0" presId="urn:microsoft.com/office/officeart/2005/8/layout/cycle5"/>
    <dgm:cxn modelId="{0C044474-5B39-4CA7-9C6F-E2CBE492A02C}" type="presParOf" srcId="{FC10B22D-79D5-418E-BA8F-AE0BDBDC597C}" destId="{913E7E77-6378-4EE9-9A61-10DEB7CB5ED4}" srcOrd="2" destOrd="0" presId="urn:microsoft.com/office/officeart/2005/8/layout/cycle5"/>
    <dgm:cxn modelId="{3415C0FF-3E0F-4ED7-B28E-0E7FAA0D4819}" type="presParOf" srcId="{FC10B22D-79D5-418E-BA8F-AE0BDBDC597C}" destId="{FB378558-4B72-4C62-A104-06003291240E}" srcOrd="3" destOrd="0" presId="urn:microsoft.com/office/officeart/2005/8/layout/cycle5"/>
    <dgm:cxn modelId="{CCC70593-78D3-4E69-A1B1-344360190F7F}" type="presParOf" srcId="{FC10B22D-79D5-418E-BA8F-AE0BDBDC597C}" destId="{DD85401B-9867-4283-94D5-0D827BA06F64}" srcOrd="4" destOrd="0" presId="urn:microsoft.com/office/officeart/2005/8/layout/cycle5"/>
    <dgm:cxn modelId="{90684599-E8B3-4FAC-A51E-D42A8FC6E397}" type="presParOf" srcId="{FC10B22D-79D5-418E-BA8F-AE0BDBDC597C}" destId="{026EA75B-F076-4DA0-866A-D929AFC9ABC6}" srcOrd="5" destOrd="0" presId="urn:microsoft.com/office/officeart/2005/8/layout/cycle5"/>
    <dgm:cxn modelId="{D641AE1C-FDEF-4AFA-8FC8-C558539BCDE4}" type="presParOf" srcId="{FC10B22D-79D5-418E-BA8F-AE0BDBDC597C}" destId="{5D6EEE84-A4DE-43F6-83F3-1D48704637F8}" srcOrd="6" destOrd="0" presId="urn:microsoft.com/office/officeart/2005/8/layout/cycle5"/>
    <dgm:cxn modelId="{07D5DD4D-7B1A-41E3-A1F6-8FA49BAAA333}" type="presParOf" srcId="{FC10B22D-79D5-418E-BA8F-AE0BDBDC597C}" destId="{2BADB15B-1A1A-4EC3-A1B9-7475E91B54AF}" srcOrd="7" destOrd="0" presId="urn:microsoft.com/office/officeart/2005/8/layout/cycle5"/>
    <dgm:cxn modelId="{44A8F55A-B2EA-42BC-BC0E-A46C82A0CFC8}" type="presParOf" srcId="{FC10B22D-79D5-418E-BA8F-AE0BDBDC597C}" destId="{7D3C7709-8D97-49EC-A4A8-9394AEF0A5B5}" srcOrd="8" destOrd="0" presId="urn:microsoft.com/office/officeart/2005/8/layout/cycle5"/>
    <dgm:cxn modelId="{D7AAEC2A-C5DE-4D4F-9E70-0F99AEB39367}" type="presParOf" srcId="{FC10B22D-79D5-418E-BA8F-AE0BDBDC597C}" destId="{08D377AA-2576-4ED7-BD1F-AA929FF35390}" srcOrd="9" destOrd="0" presId="urn:microsoft.com/office/officeart/2005/8/layout/cycle5"/>
    <dgm:cxn modelId="{16DD7D99-453A-4607-B660-E0E263038CA3}" type="presParOf" srcId="{FC10B22D-79D5-418E-BA8F-AE0BDBDC597C}" destId="{ABF45BFF-30C3-4F66-928A-B781E59B4EDB}" srcOrd="10" destOrd="0" presId="urn:microsoft.com/office/officeart/2005/8/layout/cycle5"/>
    <dgm:cxn modelId="{88665B7C-CDED-46FF-8EBE-D8CBBD2EE9C6}" type="presParOf" srcId="{FC10B22D-79D5-418E-BA8F-AE0BDBDC597C}" destId="{31308AE4-EF1F-45AC-A929-D223910C335B}" srcOrd="11" destOrd="0" presId="urn:microsoft.com/office/officeart/2005/8/layout/cycle5"/>
    <dgm:cxn modelId="{031DB8DC-4EE9-476A-B001-5BBFD88505EC}" type="presParOf" srcId="{FC10B22D-79D5-418E-BA8F-AE0BDBDC597C}" destId="{6A75C47B-4FFF-4DA9-9168-CDC1FB3E8372}" srcOrd="12" destOrd="0" presId="urn:microsoft.com/office/officeart/2005/8/layout/cycle5"/>
    <dgm:cxn modelId="{5DD1C7B7-7300-489F-B28B-F9E2241AB4C5}" type="presParOf" srcId="{FC10B22D-79D5-418E-BA8F-AE0BDBDC597C}" destId="{7BA70862-4113-47AF-9A0B-03C02DB6A237}" srcOrd="13" destOrd="0" presId="urn:microsoft.com/office/officeart/2005/8/layout/cycle5"/>
    <dgm:cxn modelId="{11647A77-223C-4ABC-BCB0-62F0E86EBE7A}" type="presParOf" srcId="{FC10B22D-79D5-418E-BA8F-AE0BDBDC597C}" destId="{E376FF00-C9FE-4E3B-944A-D5696F063A80}" srcOrd="14" destOrd="0" presId="urn:microsoft.com/office/officeart/2005/8/layout/cycle5"/>
    <dgm:cxn modelId="{6EE690EF-676E-45FC-8A3E-8966637FCBC1}" type="presParOf" srcId="{FC10B22D-79D5-418E-BA8F-AE0BDBDC597C}" destId="{5C5890CE-7391-4F4D-8350-D2A3EACCB559}" srcOrd="15" destOrd="0" presId="urn:microsoft.com/office/officeart/2005/8/layout/cycle5"/>
    <dgm:cxn modelId="{F671AF04-7E93-425B-9C47-0F172D91A138}" type="presParOf" srcId="{FC10B22D-79D5-418E-BA8F-AE0BDBDC597C}" destId="{4CD69077-F84F-4904-9941-B0259C9B5E73}" srcOrd="16" destOrd="0" presId="urn:microsoft.com/office/officeart/2005/8/layout/cycle5"/>
    <dgm:cxn modelId="{A84C6F82-F66D-419E-BC42-7C778922A7F2}" type="presParOf" srcId="{FC10B22D-79D5-418E-BA8F-AE0BDBDC597C}" destId="{4287B20B-0283-49A6-ADA2-8A5F0117B8FA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5F241-C08B-4A25-AB99-B78C41BDDD85}">
      <dsp:nvSpPr>
        <dsp:cNvPr id="0" name=""/>
        <dsp:cNvSpPr/>
      </dsp:nvSpPr>
      <dsp:spPr>
        <a:xfrm>
          <a:off x="4421369" y="0"/>
          <a:ext cx="2252060" cy="1114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Выбор онлайн-курса</a:t>
          </a:r>
        </a:p>
      </dsp:txBody>
      <dsp:txXfrm>
        <a:off x="4475763" y="54394"/>
        <a:ext cx="2143272" cy="1005482"/>
      </dsp:txXfrm>
    </dsp:sp>
    <dsp:sp modelId="{913E7E77-6378-4EE9-9A61-10DEB7CB5ED4}">
      <dsp:nvSpPr>
        <dsp:cNvPr id="0" name=""/>
        <dsp:cNvSpPr/>
      </dsp:nvSpPr>
      <dsp:spPr>
        <a:xfrm>
          <a:off x="2913074" y="553446"/>
          <a:ext cx="5254616" cy="5254616"/>
        </a:xfrm>
        <a:custGeom>
          <a:avLst/>
          <a:gdLst/>
          <a:ahLst/>
          <a:cxnLst/>
          <a:rect l="0" t="0" r="0" b="0"/>
          <a:pathLst>
            <a:path>
              <a:moveTo>
                <a:pt x="3916359" y="337964"/>
              </a:moveTo>
              <a:arcTo wR="2627308" hR="2627308" stAng="17962943" swAng="6957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78558-4B72-4C62-A104-06003291240E}">
      <dsp:nvSpPr>
        <dsp:cNvPr id="0" name=""/>
        <dsp:cNvSpPr/>
      </dsp:nvSpPr>
      <dsp:spPr>
        <a:xfrm>
          <a:off x="6653571" y="1316910"/>
          <a:ext cx="2338287" cy="1114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Сетевой договор</a:t>
          </a:r>
        </a:p>
      </dsp:txBody>
      <dsp:txXfrm>
        <a:off x="6707965" y="1371304"/>
        <a:ext cx="2229499" cy="1005482"/>
      </dsp:txXfrm>
    </dsp:sp>
    <dsp:sp modelId="{026EA75B-F076-4DA0-866A-D929AFC9ABC6}">
      <dsp:nvSpPr>
        <dsp:cNvPr id="0" name=""/>
        <dsp:cNvSpPr/>
      </dsp:nvSpPr>
      <dsp:spPr>
        <a:xfrm>
          <a:off x="3143423" y="1086941"/>
          <a:ext cx="5254616" cy="5254616"/>
        </a:xfrm>
        <a:custGeom>
          <a:avLst/>
          <a:gdLst/>
          <a:ahLst/>
          <a:cxnLst/>
          <a:rect l="0" t="0" r="0" b="0"/>
          <a:pathLst>
            <a:path>
              <a:moveTo>
                <a:pt x="5040084" y="1587471"/>
              </a:moveTo>
              <a:arcTo wR="2627308" hR="2627308" stAng="20201121" swAng="10856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EEE84-A4DE-43F6-83F3-1D48704637F8}">
      <dsp:nvSpPr>
        <dsp:cNvPr id="0" name=""/>
        <dsp:cNvSpPr/>
      </dsp:nvSpPr>
      <dsp:spPr>
        <a:xfrm>
          <a:off x="6701241" y="3746208"/>
          <a:ext cx="3056014" cy="1114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Подключение и запись студентов</a:t>
          </a:r>
        </a:p>
      </dsp:txBody>
      <dsp:txXfrm>
        <a:off x="6755635" y="3800602"/>
        <a:ext cx="2947226" cy="1005482"/>
      </dsp:txXfrm>
    </dsp:sp>
    <dsp:sp modelId="{7D3C7709-8D97-49EC-A4A8-9394AEF0A5B5}">
      <dsp:nvSpPr>
        <dsp:cNvPr id="0" name=""/>
        <dsp:cNvSpPr/>
      </dsp:nvSpPr>
      <dsp:spPr>
        <a:xfrm>
          <a:off x="2986316" y="170419"/>
          <a:ext cx="5254616" cy="5254616"/>
        </a:xfrm>
        <a:custGeom>
          <a:avLst/>
          <a:gdLst/>
          <a:ahLst/>
          <a:cxnLst/>
          <a:rect l="0" t="0" r="0" b="0"/>
          <a:pathLst>
            <a:path>
              <a:moveTo>
                <a:pt x="4124430" y="4786329"/>
              </a:moveTo>
              <a:arcTo wR="2627308" hR="2627308" stAng="3315692" swAng="639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377AA-2576-4ED7-BD1F-AA929FF35390}">
      <dsp:nvSpPr>
        <dsp:cNvPr id="0" name=""/>
        <dsp:cNvSpPr/>
      </dsp:nvSpPr>
      <dsp:spPr>
        <a:xfrm>
          <a:off x="3862305" y="5257873"/>
          <a:ext cx="3370187" cy="1114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Обучение, мониторинг успеваемости</a:t>
          </a:r>
        </a:p>
      </dsp:txBody>
      <dsp:txXfrm>
        <a:off x="3916699" y="5312267"/>
        <a:ext cx="3261399" cy="1005482"/>
      </dsp:txXfrm>
    </dsp:sp>
    <dsp:sp modelId="{31308AE4-EF1F-45AC-A929-D223910C335B}">
      <dsp:nvSpPr>
        <dsp:cNvPr id="0" name=""/>
        <dsp:cNvSpPr/>
      </dsp:nvSpPr>
      <dsp:spPr>
        <a:xfrm>
          <a:off x="3216170" y="235494"/>
          <a:ext cx="5254616" cy="5254616"/>
        </a:xfrm>
        <a:custGeom>
          <a:avLst/>
          <a:gdLst/>
          <a:ahLst/>
          <a:cxnLst/>
          <a:rect l="0" t="0" r="0" b="0"/>
          <a:pathLst>
            <a:path>
              <a:moveTo>
                <a:pt x="1365782" y="4931934"/>
              </a:moveTo>
              <a:arcTo wR="2627308" hR="2627308" stAng="7121748" swAng="8047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5C47B-4FFF-4DA9-9168-CDC1FB3E8372}">
      <dsp:nvSpPr>
        <dsp:cNvPr id="0" name=""/>
        <dsp:cNvSpPr/>
      </dsp:nvSpPr>
      <dsp:spPr>
        <a:xfrm>
          <a:off x="1798331" y="3555993"/>
          <a:ext cx="2708893" cy="1114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Экзамен с </a:t>
          </a:r>
          <a:r>
            <a:rPr lang="ru-RU" sz="2000" b="1" kern="1200" dirty="0" err="1"/>
            <a:t>прокторингом</a:t>
          </a:r>
          <a:endParaRPr lang="ru-RU" sz="2000" b="1" kern="1200" dirty="0"/>
        </a:p>
      </dsp:txBody>
      <dsp:txXfrm>
        <a:off x="1852725" y="3610387"/>
        <a:ext cx="2600105" cy="1005482"/>
      </dsp:txXfrm>
    </dsp:sp>
    <dsp:sp modelId="{E376FF00-C9FE-4E3B-944A-D5696F063A80}">
      <dsp:nvSpPr>
        <dsp:cNvPr id="0" name=""/>
        <dsp:cNvSpPr/>
      </dsp:nvSpPr>
      <dsp:spPr>
        <a:xfrm>
          <a:off x="2957503" y="422467"/>
          <a:ext cx="5254616" cy="5254616"/>
        </a:xfrm>
        <a:custGeom>
          <a:avLst/>
          <a:gdLst/>
          <a:ahLst/>
          <a:cxnLst/>
          <a:rect l="0" t="0" r="0" b="0"/>
          <a:pathLst>
            <a:path>
              <a:moveTo>
                <a:pt x="15376" y="2911140"/>
              </a:moveTo>
              <a:arcTo wR="2627308" hR="2627308" stAng="10427889" swAng="8947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890CE-7391-4F4D-8350-D2A3EACCB559}">
      <dsp:nvSpPr>
        <dsp:cNvPr id="0" name=""/>
        <dsp:cNvSpPr/>
      </dsp:nvSpPr>
      <dsp:spPr>
        <a:xfrm>
          <a:off x="1865917" y="1316910"/>
          <a:ext cx="2812332" cy="1114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Ведомости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сертификаты</a:t>
          </a:r>
        </a:p>
      </dsp:txBody>
      <dsp:txXfrm>
        <a:off x="1920311" y="1371304"/>
        <a:ext cx="2703544" cy="1005482"/>
      </dsp:txXfrm>
    </dsp:sp>
    <dsp:sp modelId="{4287B20B-0283-49A6-ADA2-8A5F0117B8FA}">
      <dsp:nvSpPr>
        <dsp:cNvPr id="0" name=""/>
        <dsp:cNvSpPr/>
      </dsp:nvSpPr>
      <dsp:spPr>
        <a:xfrm>
          <a:off x="2927108" y="553446"/>
          <a:ext cx="5254616" cy="5254616"/>
        </a:xfrm>
        <a:custGeom>
          <a:avLst/>
          <a:gdLst/>
          <a:ahLst/>
          <a:cxnLst/>
          <a:rect l="0" t="0" r="0" b="0"/>
          <a:pathLst>
            <a:path>
              <a:moveTo>
                <a:pt x="904402" y="643789"/>
              </a:moveTo>
              <a:arcTo wR="2627308" hR="2627308" stAng="13741324" swAng="6957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F3E3B-3467-4B10-84A3-3331063EB638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0AD2D-C018-4CA6-89ED-7689799CB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702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0AD2D-C018-4CA6-89ED-7689799CB2C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78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0AD2D-C018-4CA6-89ED-7689799CB2C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7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0AD2D-C018-4CA6-89ED-7689799CB2C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1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24395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24395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24395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292" y="9753600"/>
                </a:lnTo>
                <a:lnTo>
                  <a:pt x="13004292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683897"/>
            <a:ext cx="11054080" cy="1308050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523220"/>
          </a:xfrm>
        </p:spPr>
        <p:txBody>
          <a:bodyPr/>
          <a:lstStyle>
            <a:lvl1pPr marL="0" indent="0" algn="ctr">
              <a:buNone/>
              <a:defRPr sz="3400"/>
            </a:lvl1pPr>
            <a:lvl2pPr marL="650230" indent="0" algn="ctr">
              <a:buNone/>
              <a:defRPr sz="2800"/>
            </a:lvl2pPr>
            <a:lvl3pPr marL="1300460" indent="0" algn="ctr">
              <a:buNone/>
              <a:defRPr sz="2600"/>
            </a:lvl3pPr>
            <a:lvl4pPr marL="1950690" indent="0" algn="ctr">
              <a:buNone/>
              <a:defRPr sz="2300"/>
            </a:lvl4pPr>
            <a:lvl5pPr marL="2600919" indent="0" algn="ctr">
              <a:buNone/>
              <a:defRPr sz="2300"/>
            </a:lvl5pPr>
            <a:lvl6pPr marL="3251149" indent="0" algn="ctr">
              <a:buNone/>
              <a:defRPr sz="2300"/>
            </a:lvl6pPr>
            <a:lvl7pPr marL="3901379" indent="0" algn="ctr">
              <a:buNone/>
              <a:defRPr sz="2300"/>
            </a:lvl7pPr>
            <a:lvl8pPr marL="4551609" indent="0" algn="ctr">
              <a:buNone/>
              <a:defRPr sz="2300"/>
            </a:lvl8pPr>
            <a:lvl9pPr marL="5201839" indent="0" algn="ctr">
              <a:buNone/>
              <a:defRPr sz="23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70848"/>
            <a:ext cx="2991104" cy="276999"/>
          </a:xfrm>
        </p:spPr>
        <p:txBody>
          <a:bodyPr/>
          <a:lstStyle/>
          <a:p>
            <a:fld id="{3222404E-8A21-452E-8554-4730104F550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21632" y="9070848"/>
            <a:ext cx="416153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3456" y="9070848"/>
            <a:ext cx="2991104" cy="276999"/>
          </a:xfrm>
        </p:spPr>
        <p:txBody>
          <a:bodyPr/>
          <a:lstStyle/>
          <a:p>
            <a:fld id="{CE9C94F7-C301-4FF9-A819-31ED9CDBC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52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7908" y="1574291"/>
            <a:ext cx="11430000" cy="0"/>
          </a:xfrm>
          <a:custGeom>
            <a:avLst/>
            <a:gdLst/>
            <a:ahLst/>
            <a:cxnLst/>
            <a:rect l="l" t="t" r="r" b="b"/>
            <a:pathLst>
              <a:path w="11430000">
                <a:moveTo>
                  <a:pt x="0" y="0"/>
                </a:moveTo>
                <a:lnTo>
                  <a:pt x="11430000" y="0"/>
                </a:lnTo>
              </a:path>
            </a:pathLst>
          </a:custGeom>
          <a:ln w="12192">
            <a:solidFill>
              <a:srgbClr val="243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327" y="1658188"/>
            <a:ext cx="12090145" cy="1398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24395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749" y="3730878"/>
            <a:ext cx="5596890" cy="3775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2@sfedu.ru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stars.hse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4u.hse.ru/intensive/" TargetMode="External"/><Relationship Id="rId5" Type="http://schemas.openxmlformats.org/officeDocument/2006/relationships/hyperlink" Target="mailto:u4uonline@hse.ru" TargetMode="External"/><Relationship Id="rId4" Type="http://schemas.openxmlformats.org/officeDocument/2006/relationships/hyperlink" Target="https://u4u.hse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4u.hse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4u.hse.ru/intensive/" TargetMode="External"/><Relationship Id="rId4" Type="http://schemas.openxmlformats.org/officeDocument/2006/relationships/hyperlink" Target="mailto:u4uonline@hse.r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eguseva@hse.ru" TargetMode="External"/><Relationship Id="rId3" Type="http://schemas.openxmlformats.org/officeDocument/2006/relationships/hyperlink" Target="mailto:uninet@hse.ru" TargetMode="External"/><Relationship Id="rId7" Type="http://schemas.openxmlformats.org/officeDocument/2006/relationships/hyperlink" Target="https://u4u.hse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earning.hse.ru/network_information" TargetMode="External"/><Relationship Id="rId5" Type="http://schemas.openxmlformats.org/officeDocument/2006/relationships/hyperlink" Target="https://elearning.hse.ru/network_interaction" TargetMode="External"/><Relationship Id="rId4" Type="http://schemas.openxmlformats.org/officeDocument/2006/relationships/hyperlink" Target="mailto:u4uonline@hse.ru" TargetMode="External"/><Relationship Id="rId9" Type="http://schemas.openxmlformats.org/officeDocument/2006/relationships/hyperlink" Target="mailto:skirienko@hse.r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se.ru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hse.ru/newmodulcourse/" TargetMode="External"/><Relationship Id="rId2" Type="http://schemas.openxmlformats.org/officeDocument/2006/relationships/hyperlink" Target="https://elearning.hse.ru/network_interact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youtu.be/-pjI4Xiuah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61460" cy="9753600"/>
          </a:xfrm>
          <a:custGeom>
            <a:avLst/>
            <a:gdLst/>
            <a:ahLst/>
            <a:cxnLst/>
            <a:rect l="l" t="t" r="r" b="b"/>
            <a:pathLst>
              <a:path w="4061460" h="9753600">
                <a:moveTo>
                  <a:pt x="0" y="9753600"/>
                </a:moveTo>
                <a:lnTo>
                  <a:pt x="4061460" y="9753600"/>
                </a:lnTo>
                <a:lnTo>
                  <a:pt x="406146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207508" y="1141475"/>
            <a:ext cx="0" cy="1973580"/>
          </a:xfrm>
          <a:custGeom>
            <a:avLst/>
            <a:gdLst/>
            <a:ahLst/>
            <a:cxnLst/>
            <a:rect l="l" t="t" r="r" b="b"/>
            <a:pathLst>
              <a:path h="1973580">
                <a:moveTo>
                  <a:pt x="0" y="1973579"/>
                </a:moveTo>
                <a:lnTo>
                  <a:pt x="0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61460" y="2994101"/>
            <a:ext cx="8869679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b="0" dirty="0"/>
              <a:t>Сетевое взаимодействие</a:t>
            </a:r>
            <a:r>
              <a:rPr lang="en-US" sz="4400" b="0" dirty="0"/>
              <a:t> </a:t>
            </a:r>
            <a:r>
              <a:rPr lang="ru-RU" sz="4400" b="0" dirty="0"/>
              <a:t>университетов</a:t>
            </a:r>
            <a:br>
              <a:rPr lang="ru-RU" sz="4400" b="0" dirty="0"/>
            </a:br>
            <a:r>
              <a:rPr lang="ru-RU" sz="4400" b="0" dirty="0"/>
              <a:t>Образовательный </a:t>
            </a:r>
            <a:r>
              <a:rPr lang="ru-RU" sz="4400" b="0" dirty="0" err="1"/>
              <a:t>интенсив</a:t>
            </a:r>
            <a:r>
              <a:rPr lang="ru-RU" sz="4400" b="0" dirty="0"/>
              <a:t> </a:t>
            </a:r>
            <a:r>
              <a:rPr lang="en-US" sz="4400" b="0" dirty="0"/>
              <a:t>U4U Online</a:t>
            </a:r>
            <a:endParaRPr sz="4400" b="0" dirty="0"/>
          </a:p>
        </p:txBody>
      </p:sp>
      <p:sp>
        <p:nvSpPr>
          <p:cNvPr id="6" name="object 6"/>
          <p:cNvSpPr txBox="1"/>
          <p:nvPr/>
        </p:nvSpPr>
        <p:spPr>
          <a:xfrm>
            <a:off x="7768590" y="8311184"/>
            <a:ext cx="13817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243956"/>
                </a:solidFill>
                <a:latin typeface="Arial Narrow"/>
                <a:cs typeface="Arial Narrow"/>
              </a:rPr>
              <a:t>Москва,</a:t>
            </a:r>
            <a:r>
              <a:rPr sz="2100" spc="-95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243956"/>
                </a:solidFill>
                <a:latin typeface="Arial Narrow"/>
                <a:cs typeface="Arial Narrow"/>
              </a:rPr>
              <a:t>20</a:t>
            </a:r>
            <a:r>
              <a:rPr lang="en-US" sz="2100" dirty="0">
                <a:solidFill>
                  <a:srgbClr val="243956"/>
                </a:solidFill>
                <a:latin typeface="Arial Narrow"/>
                <a:cs typeface="Arial Narrow"/>
              </a:rPr>
              <a:t>20</a:t>
            </a:r>
            <a:endParaRPr sz="21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7739" y="946403"/>
            <a:ext cx="1946148" cy="1880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908" y="1568196"/>
            <a:ext cx="11430000" cy="12700"/>
          </a:xfrm>
          <a:custGeom>
            <a:avLst/>
            <a:gdLst/>
            <a:ahLst/>
            <a:cxnLst/>
            <a:rect l="l" t="t" r="r" b="b"/>
            <a:pathLst>
              <a:path w="11430000" h="12700">
                <a:moveTo>
                  <a:pt x="0" y="12192"/>
                </a:moveTo>
                <a:lnTo>
                  <a:pt x="11430000" y="12192"/>
                </a:lnTo>
                <a:lnTo>
                  <a:pt x="11430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908" y="1568196"/>
            <a:ext cx="11430000" cy="12700"/>
          </a:xfrm>
          <a:custGeom>
            <a:avLst/>
            <a:gdLst/>
            <a:ahLst/>
            <a:cxnLst/>
            <a:rect l="l" t="t" r="r" b="b"/>
            <a:pathLst>
              <a:path w="11430000" h="12700">
                <a:moveTo>
                  <a:pt x="0" y="12192"/>
                </a:moveTo>
                <a:lnTo>
                  <a:pt x="11430000" y="12192"/>
                </a:lnTo>
                <a:lnTo>
                  <a:pt x="11430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1216" y="1636398"/>
            <a:ext cx="12342368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800" dirty="0"/>
              <a:t>МОНИТОРИНГ ТЕКУЩЕЙ УСПЕВАЕМОСТИ</a:t>
            </a:r>
            <a:endParaRPr sz="3800" dirty="0"/>
          </a:p>
        </p:txBody>
      </p:sp>
      <p:sp>
        <p:nvSpPr>
          <p:cNvPr id="5" name="object 5"/>
          <p:cNvSpPr txBox="1"/>
          <p:nvPr/>
        </p:nvSpPr>
        <p:spPr>
          <a:xfrm>
            <a:off x="331216" y="2683341"/>
            <a:ext cx="12038584" cy="1122743"/>
          </a:xfrm>
          <a:prstGeom prst="rect">
            <a:avLst/>
          </a:prstGeom>
        </p:spPr>
        <p:txBody>
          <a:bodyPr vert="horz" wrap="square" lIns="0" tIns="258445" rIns="0" bIns="0" rtlCol="0">
            <a:spAutoFit/>
          </a:bodyPr>
          <a:lstStyle/>
          <a:p>
            <a:pPr marL="18415" algn="just">
              <a:lnSpc>
                <a:spcPct val="100000"/>
              </a:lnSpc>
              <a:spcBef>
                <a:spcPts val="2035"/>
              </a:spcBef>
            </a:pP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Менеджер</a:t>
            </a:r>
            <a:r>
              <a:rPr lang="en-US" sz="2800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вуза-партнера </a:t>
            </a:r>
            <a:r>
              <a:rPr lang="ru-RU" sz="2800" b="1" spc="-5" dirty="0">
                <a:solidFill>
                  <a:srgbClr val="001F5F"/>
                </a:solidFill>
                <a:latin typeface="Arial Narrow"/>
                <a:cs typeface="Arial Narrow"/>
              </a:rPr>
              <a:t>самостоятельно делает выгрузку успеваемости</a:t>
            </a: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 по студенту, группе, всему договору в </a:t>
            </a:r>
            <a:r>
              <a:rPr lang="ru-RU" sz="2800" b="1" spc="-5" dirty="0">
                <a:solidFill>
                  <a:srgbClr val="001F5F"/>
                </a:solidFill>
                <a:latin typeface="Arial Narrow"/>
                <a:cs typeface="Arial Narrow"/>
              </a:rPr>
              <a:t>ЛК сетевого партнера</a:t>
            </a:r>
            <a:endParaRPr sz="2800" b="1" spc="-5" dirty="0">
              <a:solidFill>
                <a:srgbClr val="001F5F"/>
              </a:solidFill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001543"/>
              </p:ext>
            </p:extLst>
          </p:nvPr>
        </p:nvGraphicFramePr>
        <p:xfrm>
          <a:off x="254002" y="4267200"/>
          <a:ext cx="12344395" cy="4627648"/>
        </p:xfrm>
        <a:graphic>
          <a:graphicData uri="http://schemas.openxmlformats.org/drawingml/2006/table">
            <a:tbl>
              <a:tblPr/>
              <a:tblGrid>
                <a:gridCol w="398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0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8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99059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ВУЗ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Учебный курс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Группа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Договор №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Дата старта обучения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Фамилия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Имя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email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Тест 1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Тест 2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Тест 3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Тест 4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Итоговый бал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Статус слушателя (допуск к итоговому экзамену)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СФУ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Отечественная история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группа 1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СД_123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07.09.20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студент 1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student1@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 пройдено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 пройдено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 пройдено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 пройдено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Не допущен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СФУ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Отечественная история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группа 1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СД_123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07.09.20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студент 2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3"/>
                        </a:rPr>
                        <a:t>student2@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85.71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90.00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85.71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90.59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Допущен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СФУ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Отечественная история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группа 1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СД_123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07.09.20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студент 3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student3@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83.33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78.57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75.00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88.34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Допущен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СФУ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Отечественная история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группа 1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СД_123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07.09.20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студент 4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student4@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92.86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96.67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66.67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90.25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Допущен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2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F171810-AA68-4D7D-A2DE-8FE23E29C64B}"/>
              </a:ext>
            </a:extLst>
          </p:cNvPr>
          <p:cNvSpPr txBox="1">
            <a:spLocks/>
          </p:cNvSpPr>
          <p:nvPr/>
        </p:nvSpPr>
        <p:spPr>
          <a:xfrm>
            <a:off x="804947" y="2490822"/>
            <a:ext cx="11387112" cy="448214"/>
          </a:xfrm>
          <a:prstGeom prst="rect">
            <a:avLst/>
          </a:prstGeom>
        </p:spPr>
        <p:txBody>
          <a:bodyPr vert="horz" wrap="square" lIns="0" tIns="17159" rIns="0" bIns="0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tabLst>
                <a:tab pos="4471670" algn="l"/>
              </a:tabLst>
              <a:defRPr sz="2000" spc="-1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Arial Narrow"/>
              </a:defRPr>
            </a:lvl1pPr>
          </a:lstStyle>
          <a:p>
            <a:pPr>
              <a:spcAft>
                <a:spcPts val="1138"/>
              </a:spcAft>
            </a:pPr>
            <a:r>
              <a:rPr lang="ru-RU" sz="2800" b="1" spc="-5" dirty="0">
                <a:solidFill>
                  <a:srgbClr val="001F5F"/>
                </a:solidFill>
                <a:latin typeface="Arial Narrow"/>
              </a:rPr>
              <a:t>Технология онлайн-</a:t>
            </a:r>
            <a:r>
              <a:rPr lang="ru-RU" sz="2800" b="1" spc="-5" dirty="0" err="1">
                <a:solidFill>
                  <a:srgbClr val="001F5F"/>
                </a:solidFill>
                <a:latin typeface="Arial Narrow"/>
              </a:rPr>
              <a:t>прокторинга</a:t>
            </a:r>
            <a:r>
              <a:rPr lang="ru-RU" sz="2800" b="1" spc="-5" dirty="0">
                <a:solidFill>
                  <a:srgbClr val="001F5F"/>
                </a:solidFill>
                <a:latin typeface="Arial Narrow"/>
              </a:rPr>
              <a:t> позволяет</a:t>
            </a:r>
            <a:r>
              <a:rPr lang="ru-RU" sz="2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  <p:sp>
        <p:nvSpPr>
          <p:cNvPr id="4" name="object 4"/>
          <p:cNvSpPr txBox="1">
            <a:spLocks/>
          </p:cNvSpPr>
          <p:nvPr/>
        </p:nvSpPr>
        <p:spPr>
          <a:xfrm>
            <a:off x="751600" y="1754593"/>
            <a:ext cx="10900914" cy="514386"/>
          </a:xfrm>
          <a:prstGeom prst="rect">
            <a:avLst/>
          </a:prstGeom>
        </p:spPr>
        <p:txBody>
          <a:bodyPr vert="horz" wrap="square" lIns="0" tIns="17159" rIns="0" bIns="0" rtlCol="0" anchor="t">
            <a:sp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600" b="1" spc="-5">
                <a:solidFill>
                  <a:srgbClr val="056D9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ru-RU" sz="3800" dirty="0">
                <a:solidFill>
                  <a:srgbClr val="243956"/>
                </a:solidFill>
                <a:latin typeface="Arial Narrow"/>
                <a:cs typeface="Arial Narrow"/>
              </a:rPr>
              <a:t>ПРОКТОРИНГ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6F171810-AA68-4D7D-A2DE-8FE23E29C64B}"/>
              </a:ext>
            </a:extLst>
          </p:cNvPr>
          <p:cNvSpPr txBox="1">
            <a:spLocks/>
          </p:cNvSpPr>
          <p:nvPr/>
        </p:nvSpPr>
        <p:spPr>
          <a:xfrm>
            <a:off x="804946" y="6278418"/>
            <a:ext cx="11387112" cy="448214"/>
          </a:xfrm>
          <a:prstGeom prst="rect">
            <a:avLst/>
          </a:prstGeom>
        </p:spPr>
        <p:txBody>
          <a:bodyPr vert="horz" wrap="square" lIns="0" tIns="17159" rIns="0" bIns="0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tabLst>
                <a:tab pos="4471670" algn="l"/>
              </a:tabLst>
              <a:defRPr sz="2000" spc="-1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Arial Narrow"/>
              </a:defRPr>
            </a:lvl1pPr>
          </a:lstStyle>
          <a:p>
            <a:pPr>
              <a:spcAft>
                <a:spcPts val="1138"/>
              </a:spcAft>
            </a:pPr>
            <a:r>
              <a:rPr lang="ru-RU" sz="2800" b="1" spc="-5" dirty="0">
                <a:solidFill>
                  <a:srgbClr val="001F5F"/>
                </a:solidFill>
                <a:latin typeface="Arial Narrow"/>
              </a:rPr>
              <a:t>Формы организации прокторинга для сетевых вузов</a:t>
            </a:r>
            <a:r>
              <a:rPr lang="ru-RU" sz="2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8414" y="4134529"/>
            <a:ext cx="2765599" cy="737524"/>
          </a:xfrm>
          <a:prstGeom prst="rect">
            <a:avLst/>
          </a:prstGeom>
        </p:spPr>
        <p:txBody>
          <a:bodyPr vert="horz" wrap="square" lIns="0" tIns="17159" rIns="0" bIns="0" rtlCol="0">
            <a:spAutoFit/>
          </a:bodyPr>
          <a:lstStyle/>
          <a:p>
            <a:pPr algn="ctr">
              <a:lnSpc>
                <a:spcPct val="90000"/>
              </a:lnSpc>
              <a:tabLst>
                <a:tab pos="6359609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  <a:t>идентифицировать личность студента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08419" y="4134529"/>
            <a:ext cx="2530790" cy="1097622"/>
          </a:xfrm>
          <a:prstGeom prst="rect">
            <a:avLst/>
          </a:prstGeom>
        </p:spPr>
        <p:txBody>
          <a:bodyPr vert="horz" wrap="square" lIns="0" tIns="17159" rIns="0" bIns="0" rtlCol="0">
            <a:spAutoFit/>
          </a:bodyPr>
          <a:lstStyle/>
          <a:p>
            <a:pPr algn="ctr">
              <a:lnSpc>
                <a:spcPct val="90000"/>
              </a:lnSpc>
              <a:tabLst>
                <a:tab pos="6359609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  <a:t>контролировать ход проведения экзамена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39144" y="4134528"/>
            <a:ext cx="3205503" cy="1457721"/>
          </a:xfrm>
          <a:prstGeom prst="rect">
            <a:avLst/>
          </a:prstGeom>
        </p:spPr>
        <p:txBody>
          <a:bodyPr vert="horz" wrap="square" lIns="0" tIns="17159" rIns="0" bIns="0" rtlCol="0">
            <a:spAutoFit/>
          </a:bodyPr>
          <a:lstStyle/>
          <a:p>
            <a:pPr algn="ctr">
              <a:lnSpc>
                <a:spcPct val="90000"/>
              </a:lnSpc>
              <a:tabLst>
                <a:tab pos="6359609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  <a:t>соблюдать</a:t>
            </a:r>
            <a:b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</a:br>
            <a: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  <a:t>академические нормы</a:t>
            </a:r>
            <a:b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</a:br>
            <a: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  <a:t>(исключаем списывание, подмену тестируемого)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968566" y="4134529"/>
            <a:ext cx="2649136" cy="1457721"/>
          </a:xfrm>
          <a:prstGeom prst="rect">
            <a:avLst/>
          </a:prstGeom>
        </p:spPr>
        <p:txBody>
          <a:bodyPr vert="horz" wrap="square" lIns="0" tIns="17159" rIns="0" bIns="0" rtlCol="0">
            <a:spAutoFit/>
          </a:bodyPr>
          <a:lstStyle/>
          <a:p>
            <a:pPr algn="ctr">
              <a:lnSpc>
                <a:spcPct val="90000"/>
              </a:lnSpc>
              <a:tabLst>
                <a:tab pos="6359609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  <a:t>проводить экзамены</a:t>
            </a:r>
            <a:b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</a:br>
            <a: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  <a:t>по гибкому графику,</a:t>
            </a:r>
            <a:b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</a:br>
            <a: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  <a:t>в любом часовом поясе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6200" y="7912688"/>
            <a:ext cx="2330027" cy="737524"/>
          </a:xfrm>
          <a:prstGeom prst="rect">
            <a:avLst/>
          </a:prstGeom>
        </p:spPr>
        <p:txBody>
          <a:bodyPr vert="horz" wrap="square" lIns="0" tIns="17159" rIns="0" b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138"/>
              </a:spcAft>
              <a:tabLst>
                <a:tab pos="6359609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  <a:t>индивидуальная сдача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17301" y="7912688"/>
            <a:ext cx="3713027" cy="737524"/>
          </a:xfrm>
          <a:prstGeom prst="rect">
            <a:avLst/>
          </a:prstGeom>
        </p:spPr>
        <p:txBody>
          <a:bodyPr vert="horz" wrap="square" lIns="0" tIns="17159" rIns="0" b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138"/>
              </a:spcAft>
              <a:tabLst>
                <a:tab pos="6359609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  <a:t>организованная сдача</a:t>
            </a:r>
            <a:b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</a:br>
            <a: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  <a:t>в компьютерном классе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70" y="3095717"/>
            <a:ext cx="1166487" cy="102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71" y="3095717"/>
            <a:ext cx="1166487" cy="1024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67" y="2939036"/>
            <a:ext cx="1168654" cy="1024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807" y="2939036"/>
            <a:ext cx="1168654" cy="1024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70" y="6907639"/>
            <a:ext cx="1166487" cy="1024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87" y="6907639"/>
            <a:ext cx="1168654" cy="1024000"/>
          </a:xfrm>
          <a:prstGeom prst="rect">
            <a:avLst/>
          </a:prstGeom>
        </p:spPr>
      </p:pic>
      <p:sp>
        <p:nvSpPr>
          <p:cNvPr id="19" name="object 7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185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9043" y="1676400"/>
            <a:ext cx="10816590" cy="703373"/>
          </a:xfrm>
          <a:prstGeom prst="rect">
            <a:avLst/>
          </a:prstGeom>
        </p:spPr>
        <p:txBody>
          <a:bodyPr vert="horz" wrap="square" lIns="0" tIns="10771" rIns="0" bIns="0" rtlCol="0">
            <a:spAutoFit/>
          </a:bodyPr>
          <a:lstStyle/>
          <a:p>
            <a:pPr marL="11341" marR="4538">
              <a:spcBef>
                <a:spcPts val="85"/>
              </a:spcBef>
            </a:pPr>
            <a:r>
              <a:rPr lang="ru-RU" dirty="0"/>
              <a:t>ВЕДОМОСТЬ ПО РЕЗУЛЬТАТАМ ОБУЧЕНИЯ</a:t>
            </a:r>
            <a:endParaRPr dirty="0"/>
          </a:p>
        </p:txBody>
      </p:sp>
      <p:sp>
        <p:nvSpPr>
          <p:cNvPr id="6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894772" y="8534400"/>
            <a:ext cx="1131239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00460">
              <a:lnSpc>
                <a:spcPct val="90000"/>
              </a:lnSpc>
            </a:pP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НИУ ВШЭ передаёт вузу-партнёру ведомости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400" y="2406101"/>
            <a:ext cx="7239000" cy="601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9486645" y="693801"/>
            <a:ext cx="2708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33955"/>
                </a:solidFill>
                <a:latin typeface="Arial Narrow"/>
                <a:cs typeface="Arial Narrow"/>
              </a:rPr>
              <a:t>Дирекция по</a:t>
            </a:r>
            <a:r>
              <a:rPr sz="1800" spc="-130" dirty="0">
                <a:solidFill>
                  <a:srgbClr val="233955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33955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5000" y="1692293"/>
            <a:ext cx="9133840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5" dirty="0">
                <a:solidFill>
                  <a:srgbClr val="00335F"/>
                </a:solidFill>
              </a:rPr>
              <a:t>СЕРТИФИКАТЫ</a:t>
            </a:r>
            <a:endParaRPr spc="-5" dirty="0">
              <a:solidFill>
                <a:srgbClr val="00335F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41173F-923E-4B0F-8272-774F97CED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0" y="5827547"/>
            <a:ext cx="5463920" cy="33404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26ECF54B-C16A-4B38-A2D2-077AD710835A}"/>
              </a:ext>
            </a:extLst>
          </p:cNvPr>
          <p:cNvSpPr/>
          <p:nvPr/>
        </p:nvSpPr>
        <p:spPr>
          <a:xfrm>
            <a:off x="636955" y="2742831"/>
            <a:ext cx="5332046" cy="34293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F09E96B-F356-49EB-A552-D448E2F64246}"/>
              </a:ext>
            </a:extLst>
          </p:cNvPr>
          <p:cNvSpPr/>
          <p:nvPr/>
        </p:nvSpPr>
        <p:spPr>
          <a:xfrm>
            <a:off x="767644" y="8100704"/>
            <a:ext cx="5353756" cy="1180722"/>
          </a:xfrm>
          <a:prstGeom prst="rect">
            <a:avLst/>
          </a:prstGeom>
        </p:spPr>
        <p:txBody>
          <a:bodyPr vert="horz" wrap="square" lIns="0" tIns="17159" rIns="0" bIns="0" rtlCol="0" anchor="t">
            <a:spAutoFit/>
          </a:bodyPr>
          <a:lstStyle/>
          <a:p>
            <a:pPr defTabSz="1300460">
              <a:lnSpc>
                <a:spcPct val="90000"/>
              </a:lnSpc>
            </a:pP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Студент получает </a:t>
            </a:r>
          </a:p>
          <a:p>
            <a:pPr defTabSz="1300460">
              <a:lnSpc>
                <a:spcPct val="90000"/>
              </a:lnSpc>
            </a:pP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сертификат НИУ ВШЭ</a:t>
            </a:r>
          </a:p>
          <a:p>
            <a:pPr defTabSz="1300460">
              <a:lnSpc>
                <a:spcPct val="90000"/>
              </a:lnSpc>
            </a:pP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в электронном виде</a:t>
            </a:r>
          </a:p>
        </p:txBody>
      </p:sp>
    </p:spTree>
    <p:extLst>
      <p:ext uri="{BB962C8B-B14F-4D97-AF65-F5344CB8AC3E}">
        <p14:creationId xmlns:p14="http://schemas.microsoft.com/office/powerpoint/2010/main" val="41995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195" y="1560184"/>
            <a:ext cx="11241939" cy="11830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800" spc="-5" dirty="0">
                <a:solidFill>
                  <a:schemeClr val="tx2">
                    <a:lumMod val="75000"/>
                  </a:schemeClr>
                </a:solidFill>
              </a:rPr>
              <a:t>ОБРАЗОВАТЕЛЬНЫЕ МЕРОПРИЯТИЯ</a:t>
            </a:r>
            <a:r>
              <a:rPr lang="en-US" sz="3800" spc="-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800" spc="-5" dirty="0">
                <a:solidFill>
                  <a:schemeClr val="tx2">
                    <a:lumMod val="75000"/>
                  </a:schemeClr>
                </a:solidFill>
              </a:rPr>
              <a:t>НИУ ВШЭ ДЛЯ ВУЗОВ-ПАРТНЕРОВ</a:t>
            </a:r>
            <a:endParaRPr sz="3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1375" y="2743200"/>
            <a:ext cx="11837025" cy="55194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57200" marR="5080" indent="-444500">
              <a:lnSpc>
                <a:spcPts val="2480"/>
              </a:lnSpc>
              <a:spcBef>
                <a:spcPts val="42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  <a:tab pos="1141095" algn="l"/>
              </a:tabLst>
            </a:pPr>
            <a:r>
              <a:rPr lang="ru-RU"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Летняя школа 2018-2019</a:t>
            </a:r>
            <a:r>
              <a:rPr lang="en-US"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en-US" sz="2400" spc="-5" dirty="0">
                <a:solidFill>
                  <a:srgbClr val="001F5F"/>
                </a:solidFill>
                <a:latin typeface="Arial Narrow"/>
                <a:cs typeface="Arial Narrow"/>
              </a:rPr>
              <a:t>(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5 дней, 13</a:t>
            </a:r>
            <a:r>
              <a:rPr lang="en-US" sz="2400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вузов-участников, обучение по 5 онлайн-курсам</a:t>
            </a:r>
            <a:r>
              <a:rPr lang="en-US" sz="2400" spc="-5" dirty="0">
                <a:solidFill>
                  <a:srgbClr val="001F5F"/>
                </a:solidFill>
                <a:latin typeface="Arial Narrow"/>
                <a:cs typeface="Arial Narrow"/>
              </a:rPr>
              <a:t>)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;</a:t>
            </a:r>
            <a:endParaRPr lang="en-US" sz="2400" spc="-5" dirty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marL="457200" marR="5080" indent="-444500">
              <a:lnSpc>
                <a:spcPts val="2480"/>
              </a:lnSpc>
              <a:spcBef>
                <a:spcPts val="42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  <a:tab pos="1141095" algn="l"/>
              </a:tabLst>
            </a:pPr>
            <a:endParaRPr lang="ru-RU" sz="2400" spc="-5" dirty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marL="469900" marR="5080" indent="-457200">
              <a:lnSpc>
                <a:spcPts val="2480"/>
              </a:lnSpc>
              <a:spcBef>
                <a:spcPts val="42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  <a:tab pos="1141095" algn="l"/>
              </a:tabLst>
            </a:pPr>
            <a:r>
              <a:rPr lang="ru-RU"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Образовательный интенсив </a:t>
            </a:r>
            <a:r>
              <a:rPr lang="en-US"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U4UOnline </a:t>
            </a:r>
            <a:r>
              <a:rPr lang="ru-RU"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2019-2020 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(5 дней, 29 вузов –участников, 4 образовательных трека, обучение по 10 онлайн-курсам);</a:t>
            </a:r>
          </a:p>
          <a:p>
            <a:pPr marL="12702">
              <a:lnSpc>
                <a:spcPts val="2931"/>
              </a:lnSpc>
              <a:tabLst>
                <a:tab pos="355000" algn="l"/>
                <a:tab pos="355636" algn="l"/>
              </a:tabLst>
            </a:pPr>
            <a:r>
              <a:rPr lang="ru-RU" sz="2400" spc="-11" dirty="0">
                <a:solidFill>
                  <a:srgbClr val="001F5F"/>
                </a:solidFill>
                <a:latin typeface="Arial Narrow"/>
                <a:cs typeface="Arial Narrow"/>
              </a:rPr>
              <a:t>- администрация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ru-RU" sz="2400" spc="-11" dirty="0">
                <a:solidFill>
                  <a:srgbClr val="001F5F"/>
                </a:solidFill>
                <a:latin typeface="Arial Narrow"/>
                <a:cs typeface="Arial Narrow"/>
              </a:rPr>
              <a:t>вузов-партнеров</a:t>
            </a:r>
            <a:endParaRPr lang="ru-RU" sz="2400" dirty="0">
              <a:latin typeface="Arial Narrow"/>
              <a:cs typeface="Arial Narrow"/>
            </a:endParaRPr>
          </a:p>
          <a:p>
            <a:pPr marL="12702">
              <a:tabLst>
                <a:tab pos="355000" algn="l"/>
                <a:tab pos="355636" algn="l"/>
              </a:tabLst>
            </a:pPr>
            <a:r>
              <a:rPr lang="ru-RU" sz="2400" spc="-11" dirty="0">
                <a:solidFill>
                  <a:srgbClr val="001F5F"/>
                </a:solidFill>
                <a:latin typeface="Arial Narrow"/>
                <a:cs typeface="Arial Narrow"/>
              </a:rPr>
              <a:t>- преподаватели, 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ведущие </a:t>
            </a:r>
            <a:r>
              <a:rPr lang="ru-RU" sz="2400" spc="-11" dirty="0">
                <a:solidFill>
                  <a:srgbClr val="001F5F"/>
                </a:solidFill>
                <a:latin typeface="Arial Narrow"/>
                <a:cs typeface="Arial Narrow"/>
              </a:rPr>
              <a:t>семинарские</a:t>
            </a:r>
            <a:r>
              <a:rPr lang="ru-RU" sz="2400" spc="-4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ru-RU" sz="2400" spc="-11" dirty="0">
                <a:solidFill>
                  <a:srgbClr val="001F5F"/>
                </a:solidFill>
                <a:latin typeface="Arial Narrow"/>
                <a:cs typeface="Arial Narrow"/>
              </a:rPr>
              <a:t>занятия</a:t>
            </a:r>
            <a:endParaRPr lang="ru-RU" sz="2400" dirty="0">
              <a:latin typeface="Arial Narrow"/>
              <a:cs typeface="Arial Narrow"/>
            </a:endParaRPr>
          </a:p>
          <a:p>
            <a:pPr marL="12702">
              <a:spcBef>
                <a:spcPts val="5"/>
              </a:spcBef>
              <a:tabLst>
                <a:tab pos="355000" algn="l"/>
                <a:tab pos="355636" algn="l"/>
              </a:tabLst>
            </a:pP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- менеджеры, </a:t>
            </a:r>
            <a:r>
              <a:rPr lang="ru-RU" sz="2400" spc="-11" dirty="0">
                <a:solidFill>
                  <a:srgbClr val="001F5F"/>
                </a:solidFill>
                <a:latin typeface="Arial Narrow"/>
                <a:cs typeface="Arial Narrow"/>
              </a:rPr>
              <a:t>занимающиеся развитием онлайн-обучения 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в</a:t>
            </a:r>
            <a:r>
              <a:rPr lang="ru-RU" sz="2400" spc="-71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вузах</a:t>
            </a:r>
          </a:p>
          <a:p>
            <a:pPr marL="12702">
              <a:spcBef>
                <a:spcPts val="5"/>
              </a:spcBef>
              <a:tabLst>
                <a:tab pos="355000" algn="l"/>
                <a:tab pos="355636" algn="l"/>
              </a:tabLst>
            </a:pP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- разработчики онлайн-курсов</a:t>
            </a:r>
          </a:p>
          <a:p>
            <a:pPr marL="12702">
              <a:spcBef>
                <a:spcPts val="5"/>
              </a:spcBef>
              <a:tabLst>
                <a:tab pos="355000" algn="l"/>
                <a:tab pos="355636" algn="l"/>
              </a:tabLst>
            </a:pPr>
            <a:endParaRPr lang="ru-RU" sz="2400" dirty="0">
              <a:latin typeface="Arial Narrow"/>
              <a:cs typeface="Arial Narrow"/>
            </a:endParaRPr>
          </a:p>
          <a:p>
            <a:pPr marL="469900" marR="5080" indent="-457200">
              <a:lnSpc>
                <a:spcPts val="2480"/>
              </a:lnSpc>
              <a:spcBef>
                <a:spcPts val="42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  <a:tab pos="1141095" algn="l"/>
              </a:tabLst>
            </a:pPr>
            <a:endParaRPr lang="ru-RU" sz="2400" spc="-5" dirty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marL="469900" marR="5080" indent="-457200">
              <a:lnSpc>
                <a:spcPts val="2480"/>
              </a:lnSpc>
              <a:spcBef>
                <a:spcPts val="42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  <a:tab pos="1141095" algn="l"/>
              </a:tabLst>
            </a:pPr>
            <a:endParaRPr lang="ru-RU" sz="2400" spc="-5" dirty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marL="457200" marR="5080" indent="-444500">
              <a:lnSpc>
                <a:spcPts val="2480"/>
              </a:lnSpc>
              <a:spcBef>
                <a:spcPts val="42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  <a:tab pos="1141095" algn="l"/>
              </a:tabLst>
            </a:pPr>
            <a:endParaRPr lang="ru-RU" sz="2400" b="1" spc="-5" dirty="0" smtClean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marL="457200" marR="5080" indent="-444500">
              <a:lnSpc>
                <a:spcPts val="2480"/>
              </a:lnSpc>
              <a:spcBef>
                <a:spcPts val="42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  <a:tab pos="1141095" algn="l"/>
              </a:tabLst>
            </a:pPr>
            <a:r>
              <a:rPr lang="ru-RU" sz="2400" b="1" spc="-5" dirty="0" smtClean="0">
                <a:solidFill>
                  <a:srgbClr val="001F5F"/>
                </a:solidFill>
                <a:latin typeface="Arial Narrow"/>
                <a:cs typeface="Arial Narrow"/>
              </a:rPr>
              <a:t>Международная </a:t>
            </a:r>
            <a:r>
              <a:rPr lang="ru-RU"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конференция </a:t>
            </a:r>
            <a:r>
              <a:rPr lang="en-US" sz="2400" b="1" spc="-5" dirty="0" err="1">
                <a:solidFill>
                  <a:srgbClr val="001F5F"/>
                </a:solidFill>
                <a:latin typeface="Arial Narrow"/>
                <a:cs typeface="Arial Narrow"/>
              </a:rPr>
              <a:t>eSTARS</a:t>
            </a:r>
            <a:r>
              <a:rPr lang="en-US"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en-US" sz="2400" spc="-5" dirty="0">
                <a:solidFill>
                  <a:srgbClr val="001F5F"/>
                </a:solidFill>
                <a:latin typeface="Arial Narrow"/>
                <a:cs typeface="Arial Narrow"/>
              </a:rPr>
              <a:t>2017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,</a:t>
            </a:r>
            <a:r>
              <a:rPr lang="en-US" sz="2400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2018, </a:t>
            </a:r>
            <a:r>
              <a:rPr lang="ru-RU"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2020 (декабрь) </a:t>
            </a:r>
            <a:endParaRPr lang="en-US" sz="2400" b="1" spc="-5" dirty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marL="12700" marR="5080">
              <a:lnSpc>
                <a:spcPts val="2480"/>
              </a:lnSpc>
              <a:spcBef>
                <a:spcPts val="420"/>
              </a:spcBef>
              <a:buSzPct val="73913"/>
              <a:tabLst>
                <a:tab pos="457200" algn="l"/>
                <a:tab pos="457834" algn="l"/>
                <a:tab pos="1141095" algn="l"/>
              </a:tabLst>
            </a:pPr>
            <a:r>
              <a:rPr lang="en-US" sz="2400" dirty="0">
                <a:hlinkClick r:id="rId3"/>
              </a:rPr>
              <a:t>https://estars.hse.ru/</a:t>
            </a:r>
            <a:endParaRPr lang="en-US" sz="2400" spc="-5" dirty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marL="457200" marR="5080" indent="-444500">
              <a:lnSpc>
                <a:spcPts val="2480"/>
              </a:lnSpc>
              <a:spcBef>
                <a:spcPts val="42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  <a:tab pos="1141095" algn="l"/>
              </a:tabLst>
            </a:pPr>
            <a:endParaRPr sz="2800" spc="-5" dirty="0">
              <a:solidFill>
                <a:srgbClr val="001F5F"/>
              </a:solidFill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9462" y="5482547"/>
            <a:ext cx="177038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35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1375" y="5964374"/>
            <a:ext cx="11201400" cy="38113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57200" marR="5080" indent="-444500">
              <a:lnSpc>
                <a:spcPts val="2480"/>
              </a:lnSpc>
              <a:spcBef>
                <a:spcPts val="121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Образовательный </a:t>
            </a:r>
            <a:r>
              <a:rPr lang="ru-RU" sz="2400" b="1" spc="-5" dirty="0" err="1">
                <a:solidFill>
                  <a:srgbClr val="001F5F"/>
                </a:solidFill>
                <a:latin typeface="Arial Narrow"/>
                <a:cs typeface="Arial Narrow"/>
              </a:rPr>
              <a:t>интенсив</a:t>
            </a:r>
            <a:r>
              <a:rPr lang="ru-RU"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U4UOnline </a:t>
            </a:r>
            <a:r>
              <a:rPr lang="ru-RU"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2020-2021 (10 сентября- 8 октября 2020</a:t>
            </a:r>
            <a:r>
              <a:rPr lang="ru-RU" sz="2400" b="1" spc="-5" dirty="0" smtClean="0">
                <a:solidFill>
                  <a:srgbClr val="001F5F"/>
                </a:solidFill>
                <a:latin typeface="Arial Narrow"/>
                <a:cs typeface="Arial Narrow"/>
              </a:rPr>
              <a:t>)</a:t>
            </a:r>
          </a:p>
          <a:p>
            <a:pPr marL="12700" marR="5080">
              <a:lnSpc>
                <a:spcPts val="2480"/>
              </a:lnSpc>
              <a:spcBef>
                <a:spcPts val="1210"/>
              </a:spcBef>
              <a:buSzPct val="73913"/>
              <a:tabLst>
                <a:tab pos="457200" algn="l"/>
                <a:tab pos="457834" algn="l"/>
              </a:tabLst>
            </a:pPr>
            <a:r>
              <a:rPr lang="en-US" sz="2400" dirty="0">
                <a:hlinkClick r:id="rId4"/>
              </a:rPr>
              <a:t>https://u4u.hse.ru</a:t>
            </a:r>
            <a:r>
              <a:rPr lang="en-US" sz="2400" dirty="0" smtClean="0">
                <a:hlinkClick r:id="rId4"/>
              </a:rPr>
              <a:t>/</a:t>
            </a:r>
            <a:endParaRPr lang="ru-RU" sz="2400" dirty="0" smtClean="0"/>
          </a:p>
          <a:p>
            <a:pPr marL="12700" marR="5080">
              <a:lnSpc>
                <a:spcPts val="2480"/>
              </a:lnSpc>
              <a:spcBef>
                <a:spcPts val="1210"/>
              </a:spcBef>
              <a:buSzPct val="73913"/>
              <a:tabLst>
                <a:tab pos="457200" algn="l"/>
                <a:tab pos="457834" algn="l"/>
              </a:tabLst>
            </a:pPr>
            <a:endParaRPr lang="ru-RU" sz="2400" dirty="0" smtClean="0"/>
          </a:p>
          <a:p>
            <a:pPr marL="12700" marR="5080">
              <a:lnSpc>
                <a:spcPts val="2480"/>
              </a:lnSpc>
              <a:spcBef>
                <a:spcPts val="1210"/>
              </a:spcBef>
              <a:buSzPct val="73913"/>
              <a:tabLst>
                <a:tab pos="457200" algn="l"/>
                <a:tab pos="457834" algn="l"/>
              </a:tabLst>
            </a:pPr>
            <a:endParaRPr lang="en-US" sz="2400" spc="-5" dirty="0" smtClean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marL="12700" marR="5080">
              <a:lnSpc>
                <a:spcPts val="2480"/>
              </a:lnSpc>
              <a:spcBef>
                <a:spcPts val="1210"/>
              </a:spcBef>
              <a:buSzPct val="73913"/>
              <a:tabLst>
                <a:tab pos="457200" algn="l"/>
                <a:tab pos="457834" algn="l"/>
              </a:tabLst>
            </a:pPr>
            <a:r>
              <a:rPr lang="ru-RU" sz="2400" b="1" spc="-5" dirty="0" smtClean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endParaRPr lang="ru-RU" sz="2400" b="1" spc="-5" dirty="0" smtClean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marL="12700" marR="5080">
              <a:lnSpc>
                <a:spcPts val="2480"/>
              </a:lnSpc>
              <a:spcBef>
                <a:spcPts val="420"/>
              </a:spcBef>
              <a:buSzPct val="73913"/>
              <a:tabLst>
                <a:tab pos="457200" algn="l"/>
                <a:tab pos="457834" algn="l"/>
                <a:tab pos="1141095" algn="l"/>
              </a:tabLst>
            </a:pPr>
            <a:r>
              <a:rPr lang="ru-RU" sz="2400" b="1" spc="-4" dirty="0" smtClean="0">
                <a:solidFill>
                  <a:srgbClr val="002060"/>
                </a:solidFill>
                <a:latin typeface="Arial Narrow" panose="020B0606020202030204" pitchFamily="34" charset="0"/>
                <a:cs typeface="Arial Narrow"/>
              </a:rPr>
              <a:t>1-й </a:t>
            </a:r>
            <a:r>
              <a:rPr lang="ru-RU" sz="2400" b="1" spc="-4" dirty="0">
                <a:solidFill>
                  <a:srgbClr val="002060"/>
                </a:solidFill>
                <a:latin typeface="Arial Narrow" panose="020B0606020202030204" pitchFamily="34" charset="0"/>
                <a:cs typeface="Arial Narrow"/>
              </a:rPr>
              <a:t>шаг до </a:t>
            </a:r>
            <a:r>
              <a:rPr lang="ru-RU" sz="2400" b="1" spc="-5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en-US" sz="2400" b="1" spc="-5" dirty="0">
                <a:solidFill>
                  <a:schemeClr val="tx2">
                    <a:lumMod val="75000"/>
                  </a:schemeClr>
                </a:solidFill>
              </a:rPr>
              <a:t>U4Uonline 2020</a:t>
            </a:r>
            <a:r>
              <a:rPr lang="ru-RU" sz="2400" b="1" spc="-5" dirty="0">
                <a:solidFill>
                  <a:schemeClr val="tx2">
                    <a:lumMod val="75000"/>
                  </a:schemeClr>
                </a:solidFill>
              </a:rPr>
              <a:t>» -написать на </a:t>
            </a:r>
            <a:r>
              <a:rPr lang="en-US" sz="2400" b="1" spc="-5" dirty="0">
                <a:solidFill>
                  <a:schemeClr val="tx2">
                    <a:lumMod val="75000"/>
                  </a:schemeClr>
                </a:solidFill>
                <a:hlinkClick r:id="rId5"/>
              </a:rPr>
              <a:t>u4uonline@hse.ru</a:t>
            </a:r>
            <a:r>
              <a:rPr lang="en-US" sz="2400" b="1" spc="-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spc="-5" dirty="0">
                <a:solidFill>
                  <a:schemeClr val="tx2">
                    <a:lumMod val="75000"/>
                  </a:schemeClr>
                </a:solidFill>
              </a:rPr>
              <a:t>о заинтересованности </a:t>
            </a:r>
            <a:r>
              <a:rPr lang="ru-RU" sz="2400" b="1" spc="-5" dirty="0" smtClean="0">
                <a:solidFill>
                  <a:schemeClr val="tx2">
                    <a:lumMod val="75000"/>
                  </a:schemeClr>
                </a:solidFill>
              </a:rPr>
              <a:t>вуза</a:t>
            </a:r>
          </a:p>
          <a:p>
            <a:pPr marL="12700" marR="5080">
              <a:lnSpc>
                <a:spcPts val="2480"/>
              </a:lnSpc>
              <a:spcBef>
                <a:spcPts val="420"/>
              </a:spcBef>
              <a:buSzPct val="73913"/>
              <a:tabLst>
                <a:tab pos="457200" algn="l"/>
                <a:tab pos="457834" algn="l"/>
                <a:tab pos="1141095" algn="l"/>
              </a:tabLst>
            </a:pPr>
            <a:r>
              <a:rPr lang="ru-RU" sz="2400" b="1" spc="-5" dirty="0" smtClean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2-й шаг-  зарегистрировать команду для участия </a:t>
            </a:r>
            <a:r>
              <a:rPr lang="en-US" sz="2400" b="1" dirty="0">
                <a:hlinkClick r:id="rId6"/>
              </a:rPr>
              <a:t>https://u4u.hse.ru/intensive/</a:t>
            </a:r>
            <a:endParaRPr lang="ru-RU" sz="2400" b="1" spc="-5" dirty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marL="12700" marR="5080">
              <a:lnSpc>
                <a:spcPts val="2480"/>
              </a:lnSpc>
              <a:spcBef>
                <a:spcPts val="1210"/>
              </a:spcBef>
              <a:buSzPct val="73913"/>
              <a:tabLst>
                <a:tab pos="457200" algn="l"/>
                <a:tab pos="457834" algn="l"/>
              </a:tabLst>
            </a:pPr>
            <a:endParaRPr sz="2400" b="1" spc="-5" dirty="0">
              <a:solidFill>
                <a:srgbClr val="001F5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88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195" y="1560184"/>
            <a:ext cx="11241939" cy="17985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3800" spc="-5" dirty="0">
                <a:solidFill>
                  <a:schemeClr val="tx2">
                    <a:lumMod val="75000"/>
                  </a:schemeClr>
                </a:solidFill>
              </a:rPr>
              <a:t>ОБРАЗОВАТЕЛЬНЫЕ МЕРОПРИЯТИЯ</a:t>
            </a:r>
            <a:r>
              <a:rPr lang="en-US" sz="3800" spc="-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800" spc="-5" dirty="0">
                <a:solidFill>
                  <a:schemeClr val="tx2">
                    <a:lumMod val="75000"/>
                  </a:schemeClr>
                </a:solidFill>
              </a:rPr>
              <a:t>НИУ ВШЭ ДЛЯ ВУЗОВ-ПАРТНЕРОВ «</a:t>
            </a:r>
            <a:r>
              <a:rPr lang="en-US" sz="3800" spc="-5" dirty="0">
                <a:solidFill>
                  <a:schemeClr val="tx2">
                    <a:lumMod val="75000"/>
                  </a:schemeClr>
                </a:solidFill>
              </a:rPr>
              <a:t>U4Uonline 2020</a:t>
            </a:r>
            <a:r>
              <a:rPr lang="ru-RU" sz="3800" spc="-5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en-US" sz="4000" dirty="0">
                <a:hlinkClick r:id="rId3"/>
              </a:rPr>
              <a:t> https://u4u.hse.ru/</a:t>
            </a:r>
            <a:r>
              <a:rPr lang="en-US" sz="4000" spc="-5" dirty="0">
                <a:solidFill>
                  <a:srgbClr val="001F5F"/>
                </a:solidFill>
              </a:rPr>
              <a:t/>
            </a:r>
            <a:br>
              <a:rPr lang="en-US" sz="4000" spc="-5" dirty="0">
                <a:solidFill>
                  <a:srgbClr val="001F5F"/>
                </a:solidFill>
              </a:rPr>
            </a:br>
            <a:endParaRPr sz="3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1375" y="2743200"/>
            <a:ext cx="11837025" cy="7199407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fontAlgn="t"/>
            <a:r>
              <a:rPr lang="ru-RU" sz="2800" b="1" spc="-4" dirty="0">
                <a:solidFill>
                  <a:srgbClr val="002060"/>
                </a:solidFill>
                <a:latin typeface="Arial Narrow" panose="020B0606020202030204" pitchFamily="34" charset="0"/>
              </a:rPr>
              <a:t>Вуз-партнер:</a:t>
            </a:r>
          </a:p>
          <a:p>
            <a:pPr marL="287007" indent="-287007" fontAlgn="t">
              <a:buFont typeface="Arial" panose="020B0604020202020204" pitchFamily="34" charset="0"/>
              <a:buChar char="•"/>
            </a:pPr>
            <a:r>
              <a:rPr lang="ru-RU" sz="2400" spc="-4" dirty="0">
                <a:solidFill>
                  <a:srgbClr val="002060"/>
                </a:solidFill>
                <a:latin typeface="Arial Narrow" panose="020B0606020202030204" pitchFamily="34" charset="0"/>
              </a:rPr>
              <a:t>Заключает сетевой договор с НИУ ВШЭ на 2020/21 учебный год</a:t>
            </a:r>
          </a:p>
          <a:p>
            <a:pPr marL="287007" indent="-287007" fontAlgn="t">
              <a:buFont typeface="Arial" panose="020B0604020202020204" pitchFamily="34" charset="0"/>
              <a:buChar char="•"/>
            </a:pPr>
            <a:r>
              <a:rPr lang="ru-RU" sz="2400" spc="-4" dirty="0">
                <a:solidFill>
                  <a:srgbClr val="002060"/>
                </a:solidFill>
                <a:latin typeface="Arial Narrow" panose="020B0606020202030204" pitchFamily="34" charset="0"/>
              </a:rPr>
              <a:t>Направляет преподавателей и администраторов  на обучение </a:t>
            </a:r>
          </a:p>
          <a:p>
            <a:pPr marL="287007" indent="-287007" fontAlgn="t">
              <a:buFont typeface="Arial" panose="020B0604020202020204" pitchFamily="34" charset="0"/>
              <a:buChar char="•"/>
            </a:pPr>
            <a:r>
              <a:rPr lang="ru-RU" sz="2400" spc="-4" dirty="0">
                <a:solidFill>
                  <a:srgbClr val="002060"/>
                </a:solidFill>
                <a:latin typeface="Arial Narrow" panose="020B0606020202030204" pitchFamily="34" charset="0"/>
              </a:rPr>
              <a:t>Преподаватель проходит обучение по выбранному онлайн-курсу:</a:t>
            </a:r>
          </a:p>
          <a:p>
            <a:r>
              <a:rPr lang="ru-RU" sz="2400" i="1" u="sng" spc="-4" dirty="0">
                <a:solidFill>
                  <a:srgbClr val="002060"/>
                </a:solidFill>
                <a:latin typeface="Arial Narrow" panose="020B0606020202030204" pitchFamily="34" charset="0"/>
              </a:rPr>
              <a:t>Философия, Экономика, Маркетинг, Социальная психология, Организационное поведение, Цифровая грамотность, Российская экономика, Макроэкономика, Психология, Основы права</a:t>
            </a:r>
          </a:p>
          <a:p>
            <a:pPr marL="287007" indent="-287007" fontAlgn="t">
              <a:buFont typeface="Arial" panose="020B0604020202020204" pitchFamily="34" charset="0"/>
              <a:buChar char="•"/>
            </a:pPr>
            <a:r>
              <a:rPr lang="ru-RU" sz="2400" b="1" spc="-4" dirty="0">
                <a:solidFill>
                  <a:srgbClr val="002060"/>
                </a:solidFill>
                <a:latin typeface="Arial Narrow" panose="020B0606020202030204" pitchFamily="34" charset="0"/>
              </a:rPr>
              <a:t>Включает в учебные планы соответствующие дисциплины в формате </a:t>
            </a:r>
            <a:r>
              <a:rPr lang="ru-RU" sz="2400" b="1" spc="-4" dirty="0" err="1">
                <a:solidFill>
                  <a:srgbClr val="002060"/>
                </a:solidFill>
                <a:latin typeface="Arial Narrow" panose="020B0606020202030204" pitchFamily="34" charset="0"/>
              </a:rPr>
              <a:t>Blended</a:t>
            </a:r>
            <a:r>
              <a:rPr lang="ru-RU" sz="2400" b="1" spc="-4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spc="-4" dirty="0">
                <a:solidFill>
                  <a:srgbClr val="002060"/>
                </a:solidFill>
                <a:latin typeface="Arial Narrow" panose="020B0606020202030204" pitchFamily="34" charset="0"/>
              </a:rPr>
              <a:t>L</a:t>
            </a:r>
            <a:r>
              <a:rPr lang="ru-RU" sz="2400" b="1" spc="-4" dirty="0" err="1">
                <a:solidFill>
                  <a:srgbClr val="002060"/>
                </a:solidFill>
                <a:latin typeface="Arial Narrow" panose="020B0606020202030204" pitchFamily="34" charset="0"/>
              </a:rPr>
              <a:t>earning</a:t>
            </a:r>
            <a:r>
              <a:rPr lang="ru-RU" sz="2400" b="1" spc="-4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spc="-4" dirty="0">
                <a:solidFill>
                  <a:srgbClr val="002060"/>
                </a:solidFill>
                <a:latin typeface="Arial Narrow" panose="020B0606020202030204" pitchFamily="34" charset="0"/>
              </a:rPr>
              <a:t>с использованием онлайн-курсов ВШЭ </a:t>
            </a:r>
          </a:p>
          <a:p>
            <a:pPr marL="287007" indent="-287007" fontAlgn="t">
              <a:buFont typeface="Arial" panose="020B0604020202020204" pitchFamily="34" charset="0"/>
              <a:buChar char="•"/>
            </a:pPr>
            <a:endParaRPr lang="ru-RU" sz="2400" spc="-4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fontAlgn="t"/>
            <a:r>
              <a:rPr lang="ru-RU" sz="2800" b="1" spc="-4" dirty="0">
                <a:solidFill>
                  <a:srgbClr val="002060"/>
                </a:solidFill>
                <a:latin typeface="Arial Narrow" panose="020B0606020202030204" pitchFamily="34" charset="0"/>
              </a:rPr>
              <a:t>НИУ ВШЭ:</a:t>
            </a:r>
          </a:p>
          <a:p>
            <a:pPr marL="287007" indent="-287007" fontAlgn="t">
              <a:buFont typeface="Arial" panose="020B0604020202020204" pitchFamily="34" charset="0"/>
              <a:buChar char="•"/>
            </a:pPr>
            <a:r>
              <a:rPr lang="ru-RU" sz="2400" spc="-4" dirty="0">
                <a:solidFill>
                  <a:srgbClr val="002060"/>
                </a:solidFill>
                <a:latin typeface="Arial Narrow" panose="020B0606020202030204" pitchFamily="34" charset="0"/>
              </a:rPr>
              <a:t>Разрабатывает программы обучения</a:t>
            </a:r>
          </a:p>
          <a:p>
            <a:pPr marL="287007" indent="-287007" fontAlgn="t">
              <a:buFont typeface="Arial" panose="020B0604020202020204" pitchFamily="34" charset="0"/>
              <a:buChar char="•"/>
            </a:pPr>
            <a:r>
              <a:rPr lang="ru-RU" sz="2400" spc="-4" dirty="0">
                <a:solidFill>
                  <a:srgbClr val="002060"/>
                </a:solidFill>
                <a:latin typeface="Arial Narrow" panose="020B0606020202030204" pitchFamily="34" charset="0"/>
              </a:rPr>
              <a:t>В сентябре 2020 проводит обучение в формате регулярных  онлайн-встреч</a:t>
            </a:r>
          </a:p>
          <a:p>
            <a:pPr marL="287007" indent="-287007" fontAlgn="t">
              <a:buFont typeface="Arial" panose="020B0604020202020204" pitchFamily="34" charset="0"/>
              <a:buChar char="•"/>
            </a:pPr>
            <a:r>
              <a:rPr lang="ru-RU" sz="2400" spc="-4" dirty="0">
                <a:solidFill>
                  <a:srgbClr val="002060"/>
                </a:solidFill>
                <a:latin typeface="Arial Narrow" panose="020B0606020202030204" pitchFamily="34" charset="0"/>
              </a:rPr>
              <a:t>Консультирует вузы-партнеры по организационно-методическим вопросам</a:t>
            </a:r>
          </a:p>
          <a:p>
            <a:pPr marL="287007" indent="-287007" fontAlgn="t">
              <a:buFont typeface="Arial" panose="020B0604020202020204" pitchFamily="34" charset="0"/>
              <a:buChar char="•"/>
            </a:pPr>
            <a:r>
              <a:rPr lang="ru-RU" sz="2400" spc="-4" dirty="0">
                <a:solidFill>
                  <a:srgbClr val="002060"/>
                </a:solidFill>
                <a:latin typeface="Arial Narrow" panose="020B0606020202030204" pitchFamily="34" charset="0"/>
              </a:rPr>
              <a:t>Организует онлайн-экзамены с идентификацией личности и предоставляет результаты </a:t>
            </a:r>
            <a:r>
              <a:rPr lang="ru-RU" sz="2400" spc="-4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вузу-партнеру</a:t>
            </a:r>
          </a:p>
          <a:p>
            <a:pPr marL="287007" indent="-287007" fontAlgn="t">
              <a:buFont typeface="Arial" panose="020B0604020202020204" pitchFamily="34" charset="0"/>
              <a:buChar char="•"/>
            </a:pPr>
            <a:endParaRPr lang="ru-RU" sz="2400" spc="-4" dirty="0">
              <a:solidFill>
                <a:srgbClr val="002060"/>
              </a:solidFill>
              <a:latin typeface="Arial Narrow" panose="020B0606020202030204" pitchFamily="34" charset="0"/>
              <a:cs typeface="Arial Narrow"/>
            </a:endParaRPr>
          </a:p>
          <a:p>
            <a:pPr marL="12700" marR="5080">
              <a:lnSpc>
                <a:spcPts val="2480"/>
              </a:lnSpc>
              <a:spcBef>
                <a:spcPts val="420"/>
              </a:spcBef>
              <a:buSzPct val="73913"/>
              <a:tabLst>
                <a:tab pos="457200" algn="l"/>
                <a:tab pos="457834" algn="l"/>
                <a:tab pos="1141095" algn="l"/>
              </a:tabLst>
            </a:pPr>
            <a:r>
              <a:rPr lang="ru-RU" sz="2400" b="1" spc="-4" dirty="0">
                <a:solidFill>
                  <a:srgbClr val="002060"/>
                </a:solidFill>
                <a:latin typeface="Arial Narrow" panose="020B0606020202030204" pitchFamily="34" charset="0"/>
                <a:cs typeface="Arial Narrow"/>
              </a:rPr>
              <a:t>1-й шаг до </a:t>
            </a:r>
            <a:r>
              <a:rPr lang="ru-RU" sz="2400" b="1" spc="-5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en-US" sz="2400" b="1" spc="-5" dirty="0">
                <a:solidFill>
                  <a:schemeClr val="tx2">
                    <a:lumMod val="75000"/>
                  </a:schemeClr>
                </a:solidFill>
              </a:rPr>
              <a:t>U4Uonline 2020</a:t>
            </a:r>
            <a:r>
              <a:rPr lang="ru-RU" sz="2400" b="1" spc="-5" dirty="0">
                <a:solidFill>
                  <a:schemeClr val="tx2">
                    <a:lumMod val="75000"/>
                  </a:schemeClr>
                </a:solidFill>
              </a:rPr>
              <a:t>» -написать на </a:t>
            </a:r>
            <a:r>
              <a:rPr lang="en-US" sz="2400" b="1" spc="-5" dirty="0">
                <a:solidFill>
                  <a:schemeClr val="tx2">
                    <a:lumMod val="75000"/>
                  </a:schemeClr>
                </a:solidFill>
                <a:hlinkClick r:id="rId4"/>
              </a:rPr>
              <a:t>u4uonline@hse.ru</a:t>
            </a:r>
            <a:r>
              <a:rPr lang="en-US" sz="2400" b="1" spc="-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spc="-5" dirty="0">
                <a:solidFill>
                  <a:schemeClr val="tx2">
                    <a:lumMod val="75000"/>
                  </a:schemeClr>
                </a:solidFill>
              </a:rPr>
              <a:t>о заинтересованности вуза</a:t>
            </a:r>
          </a:p>
          <a:p>
            <a:pPr marL="12700" marR="5080">
              <a:lnSpc>
                <a:spcPts val="2480"/>
              </a:lnSpc>
              <a:spcBef>
                <a:spcPts val="420"/>
              </a:spcBef>
              <a:buSzPct val="73913"/>
              <a:tabLst>
                <a:tab pos="457200" algn="l"/>
                <a:tab pos="457834" algn="l"/>
                <a:tab pos="1141095" algn="l"/>
              </a:tabLst>
            </a:pPr>
            <a:r>
              <a:rPr lang="ru-RU" sz="2400" b="1" spc="-5" dirty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2-й шаг-  зарегистрировать команду для участия </a:t>
            </a:r>
            <a:r>
              <a:rPr lang="en-US" sz="2400" b="1" dirty="0">
                <a:hlinkClick r:id="rId5"/>
              </a:rPr>
              <a:t>https://u4u.hse.ru/intensive/</a:t>
            </a:r>
            <a:endParaRPr lang="ru-RU" sz="2400" b="1" spc="-5" dirty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fontAlgn="t"/>
            <a:endParaRPr lang="ru-RU" sz="2400" spc="-5" dirty="0">
              <a:solidFill>
                <a:srgbClr val="001F5F"/>
              </a:solidFill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9462" y="5482547"/>
            <a:ext cx="177038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35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684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>
            <a:spLocks/>
          </p:cNvSpPr>
          <p:nvPr/>
        </p:nvSpPr>
        <p:spPr>
          <a:xfrm>
            <a:off x="787223" y="1754101"/>
            <a:ext cx="10900914" cy="514386"/>
          </a:xfrm>
          <a:prstGeom prst="rect">
            <a:avLst/>
          </a:prstGeom>
        </p:spPr>
        <p:txBody>
          <a:bodyPr vert="horz" wrap="square" lIns="0" tIns="17159" rIns="0" bIns="0" rtlCol="0" anchor="t">
            <a:sp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600" b="1" spc="-5">
                <a:solidFill>
                  <a:srgbClr val="056D9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ru-RU" sz="3800" dirty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ВУЗЫ-ПАРТНЕРЫ НИУ ВШЭ</a:t>
            </a:r>
          </a:p>
        </p:txBody>
      </p:sp>
      <p:sp>
        <p:nvSpPr>
          <p:cNvPr id="4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1" y="2268487"/>
            <a:ext cx="4800599" cy="34477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800" y="2272229"/>
            <a:ext cx="4217162" cy="34031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01" y="5867400"/>
            <a:ext cx="4800599" cy="37894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178800" y="5716231"/>
            <a:ext cx="4217162" cy="3732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Arial Narrow" panose="020B0606020202030204" pitchFamily="34" charset="0"/>
              </a:rPr>
              <a:t>Здесь будут логотипы ваших университетов</a:t>
            </a:r>
          </a:p>
        </p:txBody>
      </p:sp>
    </p:spTree>
    <p:extLst>
      <p:ext uri="{BB962C8B-B14F-4D97-AF65-F5344CB8AC3E}">
        <p14:creationId xmlns:p14="http://schemas.microsoft.com/office/powerpoint/2010/main" val="6229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6181" y="1658188"/>
            <a:ext cx="1168361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000" marR="5080" indent="-2532380" algn="l">
              <a:lnSpc>
                <a:spcPct val="100000"/>
              </a:lnSpc>
              <a:spcBef>
                <a:spcPts val="100"/>
              </a:spcBef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ССЫЛКИ, КОНТАКТЫ</a:t>
            </a:r>
            <a:endParaRPr sz="3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6181" y="3110074"/>
            <a:ext cx="11520297" cy="103297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550" dirty="0">
              <a:latin typeface="Times New Roman"/>
              <a:cs typeface="Times New Roman"/>
            </a:endParaRPr>
          </a:p>
          <a:p>
            <a:pPr marL="12700" marR="185420">
              <a:lnSpc>
                <a:spcPct val="100000"/>
              </a:lnSpc>
            </a:pPr>
            <a:endParaRPr sz="2400" dirty="0">
              <a:latin typeface="Arial Narrow"/>
              <a:cs typeface="Arial Narrow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7800" y="2438400"/>
            <a:ext cx="12344400" cy="7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5" dirty="0">
                <a:solidFill>
                  <a:srgbClr val="002060"/>
                </a:solidFill>
                <a:latin typeface="Arial Narrow" panose="020B0606020202030204" pitchFamily="34" charset="0"/>
              </a:rPr>
              <a:t>Сетевое взаимодействие университетов: </a:t>
            </a:r>
            <a:r>
              <a:rPr lang="ru-RU" sz="2800" u="sng" dirty="0" smtClean="0">
                <a:latin typeface="Arial Narrow" panose="020B0606020202030204" pitchFamily="34" charset="0"/>
                <a:hlinkClick r:id="rId3"/>
              </a:rPr>
              <a:t>uninet@hse.ru</a:t>
            </a:r>
            <a:endParaRPr lang="en-US" sz="2800" u="sng" dirty="0">
              <a:latin typeface="Arial Narrow" panose="020B0606020202030204" pitchFamily="34" charset="0"/>
            </a:endParaRPr>
          </a:p>
          <a:p>
            <a:r>
              <a:rPr lang="ru-RU" sz="2800" spc="-5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Образовательный </a:t>
            </a:r>
            <a:r>
              <a:rPr lang="ru-RU" sz="2800" spc="-5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интенсив</a:t>
            </a:r>
            <a:r>
              <a:rPr lang="ru-RU" sz="2800" spc="-5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2800" spc="-5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U4U Online</a:t>
            </a:r>
            <a:r>
              <a:rPr lang="ru-RU" sz="2800" spc="-5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: </a:t>
            </a:r>
            <a:r>
              <a:rPr lang="en-US" sz="2800" u="sng" dirty="0" smtClean="0">
                <a:latin typeface="Arial Narrow" panose="020B0606020202030204" pitchFamily="34" charset="0"/>
                <a:hlinkClick r:id="rId4"/>
              </a:rPr>
              <a:t>u4uonline</a:t>
            </a:r>
            <a:r>
              <a:rPr lang="ru-RU" sz="2800" u="sng" dirty="0" smtClean="0">
                <a:latin typeface="Arial Narrow" panose="020B0606020202030204" pitchFamily="34" charset="0"/>
                <a:hlinkClick r:id="rId4"/>
              </a:rPr>
              <a:t>@hse.ru</a:t>
            </a:r>
            <a:endParaRPr lang="en-US" sz="2800" u="sng" dirty="0" smtClean="0">
              <a:latin typeface="Arial Narrow" panose="020B0606020202030204" pitchFamily="34" charset="0"/>
            </a:endParaRPr>
          </a:p>
          <a:p>
            <a:endParaRPr lang="en-US" sz="2800" u="sng" dirty="0">
              <a:latin typeface="Arial Narrow" panose="020B0606020202030204" pitchFamily="34" charset="0"/>
            </a:endParaRPr>
          </a:p>
          <a:p>
            <a:r>
              <a:rPr lang="ru-RU" sz="2800" spc="-5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Сетевое взаимодействие: </a:t>
            </a:r>
            <a:r>
              <a:rPr lang="en-US" sz="2600" dirty="0">
                <a:hlinkClick r:id="rId5"/>
              </a:rPr>
              <a:t>https://</a:t>
            </a:r>
            <a:r>
              <a:rPr lang="en-US" sz="2600" dirty="0" smtClean="0">
                <a:hlinkClick r:id="rId5"/>
              </a:rPr>
              <a:t>elearning.hse.ru/network_interaction</a:t>
            </a:r>
            <a:r>
              <a:rPr lang="ru-RU" sz="2600" dirty="0"/>
              <a:t> </a:t>
            </a:r>
            <a:endParaRPr lang="ru-RU" sz="2600" dirty="0" smtClean="0"/>
          </a:p>
          <a:p>
            <a:r>
              <a:rPr lang="ru-RU" sz="2800" spc="-5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Онлайн-курсы НИУ ВШЭ: </a:t>
            </a:r>
            <a:r>
              <a:rPr lang="en-US" sz="2600" dirty="0">
                <a:hlinkClick r:id="rId6"/>
              </a:rPr>
              <a:t>https://</a:t>
            </a:r>
            <a:r>
              <a:rPr lang="en-US" sz="2600" dirty="0" smtClean="0">
                <a:hlinkClick r:id="rId6"/>
              </a:rPr>
              <a:t>elearning.hse.ru/network_information</a:t>
            </a:r>
            <a:endParaRPr lang="ru-RU" sz="2600" dirty="0" smtClean="0"/>
          </a:p>
          <a:p>
            <a:r>
              <a:rPr lang="ru-RU" sz="2800" spc="-5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Проект </a:t>
            </a:r>
            <a:r>
              <a:rPr lang="en-US" sz="2800" spc="-5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U4U Online</a:t>
            </a:r>
            <a:r>
              <a:rPr lang="ru-RU" sz="2800" spc="-5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: </a:t>
            </a:r>
            <a:r>
              <a:rPr lang="en-US" sz="2600" dirty="0">
                <a:hlinkClick r:id="rId7"/>
              </a:rPr>
              <a:t>https</a:t>
            </a:r>
            <a:r>
              <a:rPr lang="en-US" sz="2600" dirty="0" smtClean="0">
                <a:hlinkClick r:id="rId7"/>
              </a:rPr>
              <a:t>://u4u.hse.ru/</a:t>
            </a:r>
            <a:endParaRPr lang="ru-RU" sz="2600" b="1" spc="-5" dirty="0">
              <a:solidFill>
                <a:srgbClr val="243956"/>
              </a:solidFill>
              <a:latin typeface="Arial Narrow"/>
              <a:cs typeface="Arial Narrow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ru-RU" sz="2800" spc="-5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sz="2800" b="1" spc="-5" dirty="0">
              <a:solidFill>
                <a:srgbClr val="002060"/>
              </a:solidFill>
              <a:latin typeface="Arial Narrow" panose="020B0606020202030204" pitchFamily="34" charset="0"/>
              <a:cs typeface="Arial Narrow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ru-RU" sz="2800" b="1" spc="-5" dirty="0">
                <a:solidFill>
                  <a:srgbClr val="243956"/>
                </a:solidFill>
                <a:latin typeface="Arial Narrow"/>
                <a:cs typeface="Arial Narrow"/>
              </a:rPr>
              <a:t>Координаторы 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</a:rPr>
              <a:t>Гусева Елена </a:t>
            </a:r>
            <a:r>
              <a:rPr lang="ru-RU" sz="2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8"/>
              </a:rPr>
              <a:t>eguseva@hse.ru</a:t>
            </a:r>
            <a:r>
              <a:rPr lang="ru-RU" sz="2800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</a:rPr>
              <a:t> </a:t>
            </a: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</a:rPr>
              <a:t>+7(495) </a:t>
            </a:r>
            <a:r>
              <a:rPr lang="ru-RU" sz="2800" spc="-10" dirty="0">
                <a:solidFill>
                  <a:srgbClr val="243956"/>
                </a:solidFill>
                <a:latin typeface="Arial Narrow"/>
                <a:cs typeface="Arial Narrow"/>
              </a:rPr>
              <a:t>772-9590 </a:t>
            </a: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</a:rPr>
              <a:t>*15063; 8-915-218-88-08</a:t>
            </a:r>
            <a:endParaRPr lang="ru-RU" sz="2800" spc="15" dirty="0">
              <a:solidFill>
                <a:srgbClr val="243956"/>
              </a:solidFill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</a:rPr>
              <a:t>Кириенко Сергей </a:t>
            </a: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  <a:hlinkClick r:id="rId9"/>
              </a:rPr>
              <a:t>skirienko@hse.ru</a:t>
            </a: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</a:rPr>
              <a:t> +7(495) </a:t>
            </a:r>
            <a:r>
              <a:rPr lang="ru-RU" sz="2800" spc="-10" dirty="0">
                <a:solidFill>
                  <a:srgbClr val="243956"/>
                </a:solidFill>
                <a:latin typeface="Arial Narrow"/>
                <a:cs typeface="Arial Narrow"/>
              </a:rPr>
              <a:t>772-9590 </a:t>
            </a: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</a:rPr>
              <a:t>*12648; 8-977-625-23-50</a:t>
            </a:r>
          </a:p>
          <a:p>
            <a:endParaRPr lang="ru-RU" sz="2800" spc="-5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2800" dirty="0">
              <a:latin typeface="Arial Narrow" panose="020B0606020202030204" pitchFamily="34" charset="0"/>
            </a:endParaRPr>
          </a:p>
          <a:p>
            <a:endParaRPr lang="ru-RU" sz="2800" dirty="0">
              <a:latin typeface="Arial Narrow" panose="020B0606020202030204" pitchFamily="34" charset="0"/>
            </a:endParaRPr>
          </a:p>
          <a:p>
            <a:endParaRPr lang="ru-RU" sz="2800" spc="-5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5066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5448" y="8203438"/>
            <a:ext cx="10045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Narrow"/>
                <a:cs typeface="Arial Narrow"/>
                <a:hlinkClick r:id="rId2"/>
              </a:rPr>
              <a:t>www.hse.ru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67493" y="8203438"/>
            <a:ext cx="2472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Narrow"/>
                <a:cs typeface="Arial Narrow"/>
              </a:rPr>
              <a:t>Телефон.: +7(495)</a:t>
            </a:r>
            <a:r>
              <a:rPr sz="18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Narrow"/>
                <a:cs typeface="Arial Narrow"/>
              </a:rPr>
              <a:t>772-9590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66003" y="3499103"/>
            <a:ext cx="2272283" cy="2197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195" y="1594231"/>
            <a:ext cx="11563605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800" dirty="0">
                <a:solidFill>
                  <a:srgbClr val="001F5F"/>
                </a:solidFill>
              </a:rPr>
              <a:t>НИУ ВШЭ НА </a:t>
            </a:r>
            <a:r>
              <a:rPr sz="3800" spc="-5" dirty="0">
                <a:solidFill>
                  <a:srgbClr val="001F5F"/>
                </a:solidFill>
              </a:rPr>
              <a:t>ГЛОБАЛЬНЫХ</a:t>
            </a:r>
            <a:r>
              <a:rPr sz="3800" spc="-80" dirty="0">
                <a:solidFill>
                  <a:srgbClr val="001F5F"/>
                </a:solidFill>
              </a:rPr>
              <a:t> </a:t>
            </a:r>
            <a:r>
              <a:rPr sz="3800" dirty="0">
                <a:solidFill>
                  <a:srgbClr val="001F5F"/>
                </a:solidFill>
              </a:rPr>
              <a:t>ПЛАТФОРМАХ  </a:t>
            </a:r>
            <a:r>
              <a:rPr lang="ru-RU" sz="3800" dirty="0">
                <a:solidFill>
                  <a:srgbClr val="001F5F"/>
                </a:solidFill>
              </a:rPr>
              <a:t/>
            </a:r>
            <a:br>
              <a:rPr lang="ru-RU" sz="3800" dirty="0">
                <a:solidFill>
                  <a:srgbClr val="001F5F"/>
                </a:solidFill>
              </a:rPr>
            </a:br>
            <a:r>
              <a:rPr sz="3800" spc="-5" dirty="0">
                <a:solidFill>
                  <a:srgbClr val="001F5F"/>
                </a:solidFill>
              </a:rPr>
              <a:t>ОНЛАЙН-ОБРАЗОВАНИЯ</a:t>
            </a:r>
            <a:endParaRPr sz="3800" dirty="0"/>
          </a:p>
        </p:txBody>
      </p:sp>
      <p:sp>
        <p:nvSpPr>
          <p:cNvPr id="5" name="object 5"/>
          <p:cNvSpPr txBox="1"/>
          <p:nvPr/>
        </p:nvSpPr>
        <p:spPr>
          <a:xfrm>
            <a:off x="530746" y="2979428"/>
            <a:ext cx="11473976" cy="46474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21030" indent="-342900">
              <a:lnSpc>
                <a:spcPct val="150000"/>
              </a:lnSpc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800" b="1" spc="-5" dirty="0">
                <a:solidFill>
                  <a:srgbClr val="001F5F"/>
                </a:solidFill>
                <a:latin typeface="Arial Narrow"/>
              </a:rPr>
              <a:t>C</a:t>
            </a:r>
            <a:r>
              <a:rPr lang="en-US" sz="2800" b="1" spc="-5" dirty="0">
                <a:solidFill>
                  <a:srgbClr val="001F5F"/>
                </a:solidFill>
                <a:latin typeface="Arial Narrow"/>
              </a:rPr>
              <a:t>OURSERA</a:t>
            </a:r>
            <a:endParaRPr lang="ru-RU" sz="2800" b="1" spc="-5" dirty="0">
              <a:solidFill>
                <a:srgbClr val="001F5F"/>
              </a:solidFill>
              <a:latin typeface="Arial Narrow"/>
            </a:endParaRPr>
          </a:p>
          <a:p>
            <a:pPr marL="355600" marR="621030" indent="-342900">
              <a:lnSpc>
                <a:spcPct val="150000"/>
              </a:lnSpc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800" b="1" spc="-5" dirty="0">
                <a:solidFill>
                  <a:srgbClr val="001F5F"/>
                </a:solidFill>
                <a:latin typeface="Arial Narrow"/>
              </a:rPr>
              <a:t>НАЦИОНАЛЬНАЯ ПЛАТФОРМА ОТКРЫТОГО ОБРАЗОВАНИЯ (НПОО)</a:t>
            </a:r>
          </a:p>
          <a:p>
            <a:pPr marL="355600" marR="621030" indent="-342900">
              <a:lnSpc>
                <a:spcPct val="150000"/>
              </a:lnSpc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800" b="1" spc="-5" dirty="0">
                <a:solidFill>
                  <a:srgbClr val="001F5F"/>
                </a:solidFill>
                <a:latin typeface="Arial Narrow"/>
              </a:rPr>
              <a:t>ОНЛАЙН-ОБРАЗОВАНИЕ В НИУ ВШЭ (платформа НИУ ВШЭ для обучения сетевых студентов)</a:t>
            </a:r>
          </a:p>
          <a:p>
            <a:pPr marL="355600" marR="621030" indent="-342900">
              <a:lnSpc>
                <a:spcPct val="150000"/>
              </a:lnSpc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endParaRPr lang="ru-RU" sz="2800" b="1" spc="-5" dirty="0">
              <a:solidFill>
                <a:srgbClr val="001F5F"/>
              </a:solidFill>
              <a:latin typeface="Arial Narrow"/>
            </a:endParaRPr>
          </a:p>
          <a:p>
            <a:pPr marL="12700" marR="621030">
              <a:lnSpc>
                <a:spcPct val="150000"/>
              </a:lnSpc>
              <a:spcBef>
                <a:spcPts val="115"/>
              </a:spcBef>
              <a:buSzPct val="95833"/>
              <a:tabLst>
                <a:tab pos="153035" algn="l"/>
              </a:tabLst>
            </a:pPr>
            <a:r>
              <a:rPr lang="ru-RU" sz="2800" spc="-5" dirty="0">
                <a:solidFill>
                  <a:srgbClr val="001F5F"/>
                </a:solidFill>
                <a:latin typeface="Arial Narrow"/>
              </a:rPr>
              <a:t>Все онлайн-курсы размещены на ресурсе «Одного окна» (online.edu.ru)</a:t>
            </a:r>
          </a:p>
          <a:p>
            <a:pPr marL="355600" marR="621030" indent="-342900">
              <a:lnSpc>
                <a:spcPct val="150000"/>
              </a:lnSpc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endParaRPr lang="ru-RU" sz="3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5" t="35139" r="18642" b="20139"/>
          <a:stretch/>
        </p:blipFill>
        <p:spPr>
          <a:xfrm>
            <a:off x="9513813" y="7332730"/>
            <a:ext cx="3124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36752" y="1620977"/>
            <a:ext cx="1074864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dirty="0">
                <a:solidFill>
                  <a:srgbClr val="001F5F"/>
                </a:solidFill>
              </a:rPr>
              <a:t>СЕТЕВОЕ ВЗАИМОДЕЙСТВИЕ С ВУЗАМИ</a:t>
            </a:r>
          </a:p>
        </p:txBody>
      </p:sp>
      <p:sp>
        <p:nvSpPr>
          <p:cNvPr id="6" name="object 6"/>
          <p:cNvSpPr/>
          <p:nvPr/>
        </p:nvSpPr>
        <p:spPr>
          <a:xfrm>
            <a:off x="1334705" y="3848926"/>
            <a:ext cx="2664460" cy="1332230"/>
          </a:xfrm>
          <a:custGeom>
            <a:avLst/>
            <a:gdLst/>
            <a:ahLst/>
            <a:cxnLst/>
            <a:rect l="l" t="t" r="r" b="b"/>
            <a:pathLst>
              <a:path w="2664460" h="1332229">
                <a:moveTo>
                  <a:pt x="0" y="133222"/>
                </a:moveTo>
                <a:lnTo>
                  <a:pt x="6796" y="91131"/>
                </a:lnTo>
                <a:lnTo>
                  <a:pt x="25716" y="54562"/>
                </a:lnTo>
                <a:lnTo>
                  <a:pt x="54562" y="25716"/>
                </a:lnTo>
                <a:lnTo>
                  <a:pt x="91131" y="6796"/>
                </a:lnTo>
                <a:lnTo>
                  <a:pt x="133222" y="0"/>
                </a:lnTo>
                <a:lnTo>
                  <a:pt x="2530729" y="0"/>
                </a:lnTo>
                <a:lnTo>
                  <a:pt x="2572820" y="6796"/>
                </a:lnTo>
                <a:lnTo>
                  <a:pt x="2609389" y="25716"/>
                </a:lnTo>
                <a:lnTo>
                  <a:pt x="2638235" y="54562"/>
                </a:lnTo>
                <a:lnTo>
                  <a:pt x="2657155" y="91131"/>
                </a:lnTo>
                <a:lnTo>
                  <a:pt x="2663952" y="133222"/>
                </a:lnTo>
                <a:lnTo>
                  <a:pt x="2663952" y="1198752"/>
                </a:lnTo>
                <a:lnTo>
                  <a:pt x="2657155" y="1240844"/>
                </a:lnTo>
                <a:lnTo>
                  <a:pt x="2638235" y="1277413"/>
                </a:lnTo>
                <a:lnTo>
                  <a:pt x="2609389" y="1306259"/>
                </a:lnTo>
                <a:lnTo>
                  <a:pt x="2572820" y="1325179"/>
                </a:lnTo>
                <a:lnTo>
                  <a:pt x="2530729" y="1331976"/>
                </a:lnTo>
                <a:lnTo>
                  <a:pt x="133222" y="1331976"/>
                </a:lnTo>
                <a:lnTo>
                  <a:pt x="91131" y="1325179"/>
                </a:lnTo>
                <a:lnTo>
                  <a:pt x="54562" y="1306259"/>
                </a:lnTo>
                <a:lnTo>
                  <a:pt x="25716" y="1277413"/>
                </a:lnTo>
                <a:lnTo>
                  <a:pt x="6796" y="1240844"/>
                </a:lnTo>
                <a:lnTo>
                  <a:pt x="0" y="1198752"/>
                </a:lnTo>
                <a:lnTo>
                  <a:pt x="0" y="133222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57600" y="3978148"/>
            <a:ext cx="1576705" cy="107378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 indent="433070">
              <a:lnSpc>
                <a:spcPts val="3820"/>
              </a:lnSpc>
              <a:spcBef>
                <a:spcPts val="740"/>
              </a:spcBef>
            </a:pPr>
            <a:r>
              <a:rPr sz="3700" b="1" spc="-5" dirty="0">
                <a:latin typeface="Arial Narrow"/>
                <a:cs typeface="Arial Narrow"/>
              </a:rPr>
              <a:t>Вуз  </a:t>
            </a:r>
            <a:r>
              <a:rPr sz="3700" b="1" spc="-10" dirty="0">
                <a:latin typeface="Arial Narrow"/>
                <a:cs typeface="Arial Narrow"/>
              </a:rPr>
              <a:t>па</a:t>
            </a:r>
            <a:r>
              <a:rPr sz="3700" b="1" spc="-25" dirty="0">
                <a:latin typeface="Arial Narrow"/>
                <a:cs typeface="Arial Narrow"/>
              </a:rPr>
              <a:t>р</a:t>
            </a:r>
            <a:r>
              <a:rPr sz="3700" b="1" spc="-5" dirty="0">
                <a:latin typeface="Arial Narrow"/>
                <a:cs typeface="Arial Narrow"/>
              </a:rPr>
              <a:t>тнер</a:t>
            </a:r>
            <a:endParaRPr sz="37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33572" y="5260283"/>
            <a:ext cx="466725" cy="1390015"/>
          </a:xfrm>
          <a:custGeom>
            <a:avLst/>
            <a:gdLst/>
            <a:ahLst/>
            <a:cxnLst/>
            <a:rect l="l" t="t" r="r" b="b"/>
            <a:pathLst>
              <a:path w="466725" h="1390015">
                <a:moveTo>
                  <a:pt x="466344" y="1156715"/>
                </a:moveTo>
                <a:lnTo>
                  <a:pt x="0" y="1156715"/>
                </a:lnTo>
                <a:lnTo>
                  <a:pt x="233171" y="1389887"/>
                </a:lnTo>
                <a:lnTo>
                  <a:pt x="466344" y="1156715"/>
                </a:lnTo>
                <a:close/>
              </a:path>
              <a:path w="466725" h="1390015">
                <a:moveTo>
                  <a:pt x="373125" y="233171"/>
                </a:moveTo>
                <a:lnTo>
                  <a:pt x="93218" y="233171"/>
                </a:lnTo>
                <a:lnTo>
                  <a:pt x="93218" y="1156715"/>
                </a:lnTo>
                <a:lnTo>
                  <a:pt x="373125" y="1156715"/>
                </a:lnTo>
                <a:lnTo>
                  <a:pt x="373125" y="233171"/>
                </a:lnTo>
                <a:close/>
              </a:path>
              <a:path w="466725" h="1390015">
                <a:moveTo>
                  <a:pt x="233171" y="0"/>
                </a:moveTo>
                <a:lnTo>
                  <a:pt x="0" y="233171"/>
                </a:lnTo>
                <a:lnTo>
                  <a:pt x="466344" y="233171"/>
                </a:lnTo>
                <a:lnTo>
                  <a:pt x="233171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34705" y="6723316"/>
            <a:ext cx="2664460" cy="1332230"/>
          </a:xfrm>
          <a:custGeom>
            <a:avLst/>
            <a:gdLst/>
            <a:ahLst/>
            <a:cxnLst/>
            <a:rect l="l" t="t" r="r" b="b"/>
            <a:pathLst>
              <a:path w="2664460" h="1332229">
                <a:moveTo>
                  <a:pt x="0" y="133222"/>
                </a:moveTo>
                <a:lnTo>
                  <a:pt x="6796" y="91131"/>
                </a:lnTo>
                <a:lnTo>
                  <a:pt x="25716" y="54562"/>
                </a:lnTo>
                <a:lnTo>
                  <a:pt x="54562" y="25716"/>
                </a:lnTo>
                <a:lnTo>
                  <a:pt x="91131" y="6796"/>
                </a:lnTo>
                <a:lnTo>
                  <a:pt x="133222" y="0"/>
                </a:lnTo>
                <a:lnTo>
                  <a:pt x="2530729" y="0"/>
                </a:lnTo>
                <a:lnTo>
                  <a:pt x="2572820" y="6796"/>
                </a:lnTo>
                <a:lnTo>
                  <a:pt x="2609389" y="25716"/>
                </a:lnTo>
                <a:lnTo>
                  <a:pt x="2638235" y="54562"/>
                </a:lnTo>
                <a:lnTo>
                  <a:pt x="2657155" y="91131"/>
                </a:lnTo>
                <a:lnTo>
                  <a:pt x="2663952" y="133222"/>
                </a:lnTo>
                <a:lnTo>
                  <a:pt x="2663952" y="1198752"/>
                </a:lnTo>
                <a:lnTo>
                  <a:pt x="2657155" y="1240864"/>
                </a:lnTo>
                <a:lnTo>
                  <a:pt x="2638235" y="1277435"/>
                </a:lnTo>
                <a:lnTo>
                  <a:pt x="2609389" y="1306273"/>
                </a:lnTo>
                <a:lnTo>
                  <a:pt x="2572820" y="1325184"/>
                </a:lnTo>
                <a:lnTo>
                  <a:pt x="2530729" y="1331975"/>
                </a:lnTo>
                <a:lnTo>
                  <a:pt x="133222" y="1331975"/>
                </a:lnTo>
                <a:lnTo>
                  <a:pt x="91131" y="1325184"/>
                </a:lnTo>
                <a:lnTo>
                  <a:pt x="54562" y="1306273"/>
                </a:lnTo>
                <a:lnTo>
                  <a:pt x="25716" y="1277435"/>
                </a:lnTo>
                <a:lnTo>
                  <a:pt x="6796" y="1240864"/>
                </a:lnTo>
                <a:lnTo>
                  <a:pt x="0" y="1198752"/>
                </a:lnTo>
                <a:lnTo>
                  <a:pt x="0" y="133222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34120" y="6973126"/>
            <a:ext cx="186563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b="1" spc="-5" dirty="0">
                <a:latin typeface="Arial Narrow"/>
                <a:cs typeface="Arial Narrow"/>
              </a:rPr>
              <a:t>НИУ</a:t>
            </a:r>
            <a:r>
              <a:rPr sz="3700" b="1" spc="-80" dirty="0">
                <a:latin typeface="Arial Narrow"/>
                <a:cs typeface="Arial Narrow"/>
              </a:rPr>
              <a:t> </a:t>
            </a:r>
            <a:r>
              <a:rPr sz="3700" b="1" spc="-5" dirty="0">
                <a:latin typeface="Arial Narrow"/>
                <a:cs typeface="Arial Narrow"/>
              </a:rPr>
              <a:t>ВШЭ</a:t>
            </a:r>
            <a:endParaRPr sz="3700" dirty="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88000" y="2985896"/>
            <a:ext cx="0" cy="5837555"/>
          </a:xfrm>
          <a:custGeom>
            <a:avLst/>
            <a:gdLst/>
            <a:ahLst/>
            <a:cxnLst/>
            <a:rect l="l" t="t" r="r" b="b"/>
            <a:pathLst>
              <a:path h="5837555">
                <a:moveTo>
                  <a:pt x="0" y="0"/>
                </a:moveTo>
                <a:lnTo>
                  <a:pt x="0" y="5837453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14701" y="2881297"/>
            <a:ext cx="270446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1F5F"/>
                </a:solidFill>
                <a:latin typeface="Arial Narrow"/>
              </a:rPr>
              <a:t>Сетевой договор</a:t>
            </a:r>
          </a:p>
        </p:txBody>
      </p:sp>
      <p:sp>
        <p:nvSpPr>
          <p:cNvPr id="15" name="object 5"/>
          <p:cNvSpPr txBox="1"/>
          <p:nvPr/>
        </p:nvSpPr>
        <p:spPr>
          <a:xfrm>
            <a:off x="7493160" y="2870200"/>
            <a:ext cx="255587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050290" algn="l"/>
              </a:tabLst>
            </a:pPr>
            <a:r>
              <a:rPr sz="3000" b="1" spc="-5" dirty="0">
                <a:solidFill>
                  <a:srgbClr val="001F5F"/>
                </a:solidFill>
                <a:latin typeface="Arial Narrow"/>
              </a:rPr>
              <a:t>Опыт	НИУ ВШЭ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6122007" y="3657600"/>
            <a:ext cx="6476390" cy="37834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000" b="0" dirty="0"/>
              <a:t>Двусторонний сетевой договор между НИУ ВШЭ и вузом-партнёром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000" b="0" dirty="0"/>
              <a:t>57 вузов-партнеров в 2015-2020 гг.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000" b="0" dirty="0"/>
              <a:t>120 курсов для сетевых студентов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000" b="0" dirty="0"/>
              <a:t>20 курсов для обучения студентов НИУ ВШЭ  по сетевым договорам вузов-партнёров </a:t>
            </a:r>
            <a:r>
              <a:rPr lang="en-US" sz="3000" b="0" dirty="0"/>
              <a:t> </a:t>
            </a:r>
            <a:endParaRPr lang="ru-RU" sz="3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000" b="0" dirty="0"/>
              <a:t>6 сетевых партнеров для обучения студентов ВШЭ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000" b="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20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908" y="1568196"/>
            <a:ext cx="11430000" cy="12700"/>
          </a:xfrm>
          <a:custGeom>
            <a:avLst/>
            <a:gdLst/>
            <a:ahLst/>
            <a:cxnLst/>
            <a:rect l="l" t="t" r="r" b="b"/>
            <a:pathLst>
              <a:path w="11430000" h="12700">
                <a:moveTo>
                  <a:pt x="0" y="12192"/>
                </a:moveTo>
                <a:lnTo>
                  <a:pt x="11430000" y="12192"/>
                </a:lnTo>
                <a:lnTo>
                  <a:pt x="11430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339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87908" y="1568196"/>
            <a:ext cx="11430000" cy="12700"/>
          </a:xfrm>
          <a:custGeom>
            <a:avLst/>
            <a:gdLst/>
            <a:ahLst/>
            <a:cxnLst/>
            <a:rect l="l" t="t" r="r" b="b"/>
            <a:pathLst>
              <a:path w="11430000" h="12700">
                <a:moveTo>
                  <a:pt x="0" y="12192"/>
                </a:moveTo>
                <a:lnTo>
                  <a:pt x="11430000" y="12192"/>
                </a:lnTo>
                <a:lnTo>
                  <a:pt x="11430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339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400" y="1742313"/>
            <a:ext cx="12217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spc="-5" dirty="0">
                <a:solidFill>
                  <a:srgbClr val="001F5F"/>
                </a:solidFill>
              </a:rPr>
              <a:t>СЕТЕВОЕ ВЗАИМОДЕЙСТВИЕ</a:t>
            </a:r>
            <a:r>
              <a:rPr lang="en-US" sz="4000" spc="-5" dirty="0">
                <a:solidFill>
                  <a:srgbClr val="001F5F"/>
                </a:solidFill>
              </a:rPr>
              <a:t>.</a:t>
            </a:r>
            <a:r>
              <a:rPr lang="ru-RU" sz="4000" spc="-5" dirty="0">
                <a:solidFill>
                  <a:srgbClr val="001F5F"/>
                </a:solidFill>
              </a:rPr>
              <a:t> ПРОЕКТ ПОЗВОЛЯЕТ</a:t>
            </a:r>
            <a:endParaRPr sz="4000" spc="-5" dirty="0">
              <a:solidFill>
                <a:srgbClr val="001F5F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5687" y="2694178"/>
            <a:ext cx="11206480" cy="5268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3000" b="1" spc="-15" dirty="0" err="1">
                <a:solidFill>
                  <a:srgbClr val="001F5F"/>
                </a:solidFill>
                <a:latin typeface="Arial Narrow"/>
                <a:cs typeface="Arial Narrow"/>
              </a:rPr>
              <a:t>Вузу</a:t>
            </a:r>
            <a:r>
              <a:rPr sz="3000" b="1" spc="-15" dirty="0">
                <a:solidFill>
                  <a:srgbClr val="001F5F"/>
                </a:solidFill>
                <a:latin typeface="Arial Narrow"/>
                <a:cs typeface="Arial Narrow"/>
              </a:rPr>
              <a:t>:</a:t>
            </a:r>
            <a:endParaRPr sz="3000" dirty="0">
              <a:latin typeface="Arial Narrow"/>
              <a:cs typeface="Arial Narrow"/>
            </a:endParaRPr>
          </a:p>
          <a:p>
            <a:pPr marL="12700" marR="767080">
              <a:lnSpc>
                <a:spcPct val="100000"/>
              </a:lnSpc>
              <a:spcBef>
                <a:spcPts val="95"/>
              </a:spcBef>
              <a:buSzPct val="96428"/>
              <a:tabLst>
                <a:tab pos="354965" algn="l"/>
                <a:tab pos="355600" algn="l"/>
                <a:tab pos="1758314" algn="l"/>
              </a:tabLst>
            </a:pPr>
            <a:r>
              <a:rPr lang="ru-RU" dirty="0"/>
              <a:t>✓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использование в учебном плане онлайн-курсов ведущих преподавателей НИУ ВШЭ</a:t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✓ обеспечение высокого качества преподавания и вариативности программ в условиях ограниченных кадровых ресурсов</a:t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✓ следование современным концепциям преподавания дисциплин</a:t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✓ повышение квалификации преподавателей</a:t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✓ помощь и поддержка на всех этапах запуска, внедрения и функционирования продуктов онлайн-обучения</a:t>
            </a:r>
            <a:endParaRPr sz="2400" dirty="0">
              <a:solidFill>
                <a:srgbClr val="002060"/>
              </a:solidFill>
              <a:latin typeface="Arial Narrow" panose="020B060602020203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00" b="1" spc="-15" dirty="0" err="1">
                <a:solidFill>
                  <a:srgbClr val="001F5F"/>
                </a:solidFill>
                <a:latin typeface="Arial Narrow"/>
                <a:cs typeface="Arial Narrow"/>
              </a:rPr>
              <a:t>Студенту</a:t>
            </a:r>
            <a:r>
              <a:rPr sz="3000" b="1" spc="-15" dirty="0">
                <a:solidFill>
                  <a:srgbClr val="001F5F"/>
                </a:solidFill>
                <a:latin typeface="Arial Narrow"/>
                <a:cs typeface="Arial Narrow"/>
              </a:rPr>
              <a:t>:</a:t>
            </a:r>
            <a:endParaRPr sz="30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  <a:buSzPct val="94642"/>
              <a:tabLst>
                <a:tab pos="354965" algn="l"/>
                <a:tab pos="355600" algn="l"/>
              </a:tabLst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✓ обучение у ведущих преподавателей страны и авторов учебников</a:t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✓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перезачет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пройденного онлайн-курса в учебном плане</a:t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✓ шанс повторно сдать экзамен в случае неудачи</a:t>
            </a:r>
            <a:endParaRPr sz="2400" dirty="0">
              <a:solidFill>
                <a:srgbClr val="002060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86645" y="693801"/>
            <a:ext cx="2708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33955"/>
                </a:solidFill>
                <a:latin typeface="Arial Narrow"/>
                <a:cs typeface="Arial Narrow"/>
              </a:rPr>
              <a:t>Дирекция по</a:t>
            </a:r>
            <a:r>
              <a:rPr sz="1800" spc="-130" dirty="0">
                <a:solidFill>
                  <a:srgbClr val="233955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33955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74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194" y="1524000"/>
            <a:ext cx="7765277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4000" dirty="0">
                <a:solidFill>
                  <a:srgbClr val="001F5F"/>
                </a:solidFill>
              </a:rPr>
              <a:t>НПОО </a:t>
            </a:r>
            <a:r>
              <a:rPr lang="ru-RU" sz="2500" dirty="0">
                <a:solidFill>
                  <a:srgbClr val="001F5F"/>
                </a:solidFill>
              </a:rPr>
              <a:t>«Национальная платформа </a:t>
            </a:r>
            <a:br>
              <a:rPr lang="ru-RU" sz="2500" dirty="0">
                <a:solidFill>
                  <a:srgbClr val="001F5F"/>
                </a:solidFill>
              </a:rPr>
            </a:br>
            <a:r>
              <a:rPr lang="ru-RU" sz="2500" dirty="0">
                <a:solidFill>
                  <a:srgbClr val="001F5F"/>
                </a:solidFill>
              </a:rPr>
              <a:t>открытого образования»</a:t>
            </a:r>
            <a:endParaRPr sz="2500" dirty="0"/>
          </a:p>
        </p:txBody>
      </p:sp>
      <p:sp>
        <p:nvSpPr>
          <p:cNvPr id="5" name="object 5"/>
          <p:cNvSpPr txBox="1"/>
          <p:nvPr/>
        </p:nvSpPr>
        <p:spPr>
          <a:xfrm>
            <a:off x="152401" y="3696181"/>
            <a:ext cx="5808645" cy="4416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endParaRPr lang="ru-RU" sz="2400" spc="-5" dirty="0">
              <a:solidFill>
                <a:srgbClr val="001F5F"/>
              </a:solidFill>
              <a:latin typeface="Arial Narrow"/>
            </a:endParaRP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en-US" sz="2600" spc="-5" dirty="0">
                <a:solidFill>
                  <a:srgbClr val="001F5F"/>
                </a:solidFill>
                <a:latin typeface="Arial Narrow"/>
              </a:rPr>
              <a:t>4 </a:t>
            </a: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курса в Топ-10 по количеству регистраций 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en-US" sz="2600" spc="-5" dirty="0">
                <a:solidFill>
                  <a:srgbClr val="001F5F"/>
                </a:solidFill>
                <a:latin typeface="Arial Narrow"/>
              </a:rPr>
              <a:t>100</a:t>
            </a: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 онлайн-курсов на август 2020 года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Зарегистрировались более 1,3 млн. слушателей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Выданы более 6 тыс. подтвержденных сертификатов (экзамен с идентификацией личности)</a:t>
            </a:r>
          </a:p>
          <a:p>
            <a:pPr marL="12700" marR="621030">
              <a:spcBef>
                <a:spcPts val="115"/>
              </a:spcBef>
              <a:buSzPct val="95833"/>
              <a:tabLst>
                <a:tab pos="153035" algn="l"/>
              </a:tabLst>
            </a:pPr>
            <a:endParaRPr lang="ru-RU" sz="2400" spc="-5" dirty="0">
              <a:solidFill>
                <a:srgbClr val="001F5F"/>
              </a:solidFill>
              <a:latin typeface="Arial Narrow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2979003"/>
            <a:ext cx="65024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Вузы-основатели: МГУ, </a:t>
            </a:r>
            <a:r>
              <a:rPr lang="ru-RU" sz="2600" spc="-5" dirty="0" err="1">
                <a:solidFill>
                  <a:srgbClr val="001F5F"/>
                </a:solidFill>
                <a:latin typeface="Arial Narrow"/>
              </a:rPr>
              <a:t>СПбПУ</a:t>
            </a: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, СПбГУ, НИТУ «</a:t>
            </a:r>
            <a:r>
              <a:rPr lang="ru-RU" sz="2600" spc="-5" dirty="0" err="1">
                <a:solidFill>
                  <a:srgbClr val="001F5F"/>
                </a:solidFill>
                <a:latin typeface="Arial Narrow"/>
              </a:rPr>
              <a:t>МИСиС</a:t>
            </a: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», НИУ «ВШЭ», МФТИ, </a:t>
            </a:r>
            <a:r>
              <a:rPr lang="ru-RU" sz="2600" spc="-5" dirty="0" err="1">
                <a:solidFill>
                  <a:srgbClr val="001F5F"/>
                </a:solidFill>
                <a:latin typeface="Arial Narrow"/>
              </a:rPr>
              <a:t>УрФУ</a:t>
            </a: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 и ИТМО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5B0E49-C197-438C-8D78-9717B916E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117" y="1669893"/>
            <a:ext cx="6450042" cy="501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882EE1-4DEC-4D36-89C4-3DC778E26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800" y="1607924"/>
            <a:ext cx="4729554" cy="378046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Screenshot 2020-07-28 at 05.59.21.png" descr="Screenshot 2020-07-28 at 05.59.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714" y="5715000"/>
            <a:ext cx="5339154" cy="3940689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miter lim="400000"/>
          </a:ln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13517D2C-E9DD-4C37-AE84-D5D82B13B6F1}"/>
              </a:ext>
            </a:extLst>
          </p:cNvPr>
          <p:cNvSpPr txBox="1"/>
          <p:nvPr/>
        </p:nvSpPr>
        <p:spPr>
          <a:xfrm>
            <a:off x="406400" y="1676400"/>
            <a:ext cx="8610600" cy="81637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1030">
              <a:spcBef>
                <a:spcPts val="100"/>
              </a:spcBef>
              <a:buSzPct val="95833"/>
              <a:tabLst>
                <a:tab pos="153035" algn="l"/>
              </a:tabLst>
            </a:pPr>
            <a:r>
              <a:rPr lang="ru-RU" sz="3800" b="1" dirty="0" smtClean="0">
                <a:solidFill>
                  <a:srgbClr val="243956"/>
                </a:solidFill>
                <a:latin typeface="Arial Narrow"/>
                <a:ea typeface="+mj-ea"/>
                <a:cs typeface="Arial Narrow"/>
              </a:rPr>
              <a:t>Платформа «ОНЛАЙН-ОБРАЗОВАНИЕ </a:t>
            </a:r>
          </a:p>
          <a:p>
            <a:pPr marL="12700" marR="621030">
              <a:spcBef>
                <a:spcPts val="100"/>
              </a:spcBef>
              <a:buSzPct val="95833"/>
              <a:tabLst>
                <a:tab pos="153035" algn="l"/>
              </a:tabLst>
            </a:pPr>
            <a:r>
              <a:rPr lang="ru-RU" sz="3800" b="1" dirty="0" smtClean="0">
                <a:solidFill>
                  <a:srgbClr val="243956"/>
                </a:solidFill>
                <a:latin typeface="Arial Narrow"/>
                <a:ea typeface="+mj-ea"/>
                <a:cs typeface="Arial Narrow"/>
              </a:rPr>
              <a:t>В НИУ ВШЭ»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600" spc="-5" dirty="0" smtClean="0">
                <a:solidFill>
                  <a:srgbClr val="001F5F"/>
                </a:solidFill>
                <a:latin typeface="Arial Narrow"/>
              </a:rPr>
              <a:t>Программы </a:t>
            </a: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профессиональной переподготовки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600" spc="-5" dirty="0" err="1">
                <a:solidFill>
                  <a:srgbClr val="001F5F"/>
                </a:solidFill>
                <a:latin typeface="Arial Narrow"/>
              </a:rPr>
              <a:t>Бакалавриат</a:t>
            </a:r>
            <a:r>
              <a:rPr lang="en-US" sz="2600" spc="-5" dirty="0">
                <a:solidFill>
                  <a:srgbClr val="001F5F"/>
                </a:solidFill>
                <a:latin typeface="Arial Narrow"/>
              </a:rPr>
              <a:t>/</a:t>
            </a: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магистратура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Личный кабинет сетевого партнера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100+ онлайн-курсов для сетевого взаимодействия</a:t>
            </a:r>
          </a:p>
          <a:p>
            <a:pPr marL="12700" marR="621030">
              <a:spcBef>
                <a:spcPts val="115"/>
              </a:spcBef>
              <a:buSzPct val="95833"/>
              <a:tabLst>
                <a:tab pos="153035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 (в том числе на англ. языке);</a:t>
            </a:r>
          </a:p>
          <a:p>
            <a:pPr marL="469900" marR="621030" indent="-4572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Обучение сетевых студентов</a:t>
            </a:r>
          </a:p>
          <a:p>
            <a:pPr marL="12700" marR="621030">
              <a:spcBef>
                <a:spcPts val="115"/>
              </a:spcBef>
              <a:buSzPct val="95833"/>
              <a:tabLst>
                <a:tab pos="153035" algn="l"/>
              </a:tabLst>
            </a:pPr>
            <a:endParaRPr lang="ru-RU" sz="2600" spc="-5" dirty="0">
              <a:solidFill>
                <a:srgbClr val="001F5F"/>
              </a:solidFill>
              <a:latin typeface="Arial Narrow"/>
            </a:endParaRPr>
          </a:p>
          <a:p>
            <a:pPr marL="12700" marR="621030">
              <a:spcBef>
                <a:spcPts val="115"/>
              </a:spcBef>
              <a:buSzPct val="95833"/>
              <a:tabLst>
                <a:tab pos="153035" algn="l"/>
              </a:tabLst>
            </a:pPr>
            <a:r>
              <a:rPr lang="ru-RU" sz="2600" b="1" spc="-5" dirty="0">
                <a:solidFill>
                  <a:srgbClr val="001F5F"/>
                </a:solidFill>
                <a:latin typeface="Arial Narrow"/>
              </a:rPr>
              <a:t>ЛИЧНЫЙ КАБИНЕТ СЕТЕВОГО </a:t>
            </a:r>
            <a:r>
              <a:rPr lang="ru-RU" sz="2600" b="1" spc="-5" dirty="0" smtClean="0">
                <a:solidFill>
                  <a:srgbClr val="001F5F"/>
                </a:solidFill>
                <a:latin typeface="Arial Narrow"/>
              </a:rPr>
              <a:t>ПАРТНЕРА</a:t>
            </a:r>
            <a:endParaRPr lang="ru-RU" sz="2600" spc="-5" dirty="0">
              <a:solidFill>
                <a:srgbClr val="001F5F"/>
              </a:solidFill>
              <a:latin typeface="Arial Narrow"/>
            </a:endParaRP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Апробация в 1 семестре 2019-2020 уч. г.;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600" spc="-5" dirty="0" err="1">
                <a:solidFill>
                  <a:srgbClr val="001F5F"/>
                </a:solidFill>
                <a:latin typeface="Arial Narrow"/>
              </a:rPr>
              <a:t>Демо</a:t>
            </a: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-версии онлайн-курсов;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Доступ к успеваемости  (студент, группа, поток)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Гибкий график обучения;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Формирование и хранение документов (договор</a:t>
            </a:r>
            <a:r>
              <a:rPr lang="ru-RU" sz="2600" spc="-5" dirty="0" smtClean="0">
                <a:solidFill>
                  <a:srgbClr val="001F5F"/>
                </a:solidFill>
                <a:latin typeface="Arial Narrow"/>
              </a:rPr>
              <a:t>,</a:t>
            </a:r>
          </a:p>
          <a:p>
            <a:pPr marL="12700" marR="621030">
              <a:spcBef>
                <a:spcPts val="115"/>
              </a:spcBef>
              <a:buSzPct val="95833"/>
              <a:tabLst>
                <a:tab pos="153035" algn="l"/>
              </a:tabLst>
            </a:pPr>
            <a:r>
              <a:rPr lang="ru-RU" sz="2600" spc="-5" dirty="0" smtClean="0">
                <a:solidFill>
                  <a:srgbClr val="001F5F"/>
                </a:solidFill>
                <a:latin typeface="Arial Narrow"/>
              </a:rPr>
              <a:t> </a:t>
            </a: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ведомости, сертификаты для студентов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b="1" spc="-5" dirty="0" smtClean="0">
                <a:solidFill>
                  <a:srgbClr val="001F5F"/>
                </a:solidFill>
                <a:latin typeface="Arial Narrow"/>
              </a:rPr>
              <a:t>Доработка функционала и изменение интерфейса</a:t>
            </a:r>
          </a:p>
          <a:p>
            <a:r>
              <a:rPr lang="ru-RU" sz="2600" b="1" spc="-5" dirty="0" smtClean="0">
                <a:solidFill>
                  <a:srgbClr val="001F5F"/>
                </a:solidFill>
                <a:latin typeface="Arial Narrow"/>
              </a:rPr>
              <a:t>  ЛК в 2020-2021 учебном году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600" spc="-5" dirty="0">
              <a:solidFill>
                <a:srgbClr val="001F5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41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908" y="1568196"/>
            <a:ext cx="11430000" cy="12700"/>
          </a:xfrm>
          <a:custGeom>
            <a:avLst/>
            <a:gdLst/>
            <a:ahLst/>
            <a:cxnLst/>
            <a:rect l="l" t="t" r="r" b="b"/>
            <a:pathLst>
              <a:path w="11430000" h="12700">
                <a:moveTo>
                  <a:pt x="0" y="12192"/>
                </a:moveTo>
                <a:lnTo>
                  <a:pt x="11430000" y="12192"/>
                </a:lnTo>
                <a:lnTo>
                  <a:pt x="11430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908" y="1568196"/>
            <a:ext cx="11430000" cy="12700"/>
          </a:xfrm>
          <a:custGeom>
            <a:avLst/>
            <a:gdLst/>
            <a:ahLst/>
            <a:cxnLst/>
            <a:rect l="l" t="t" r="r" b="b"/>
            <a:pathLst>
              <a:path w="11430000" h="12700">
                <a:moveTo>
                  <a:pt x="0" y="12192"/>
                </a:moveTo>
                <a:lnTo>
                  <a:pt x="11430000" y="12192"/>
                </a:lnTo>
                <a:lnTo>
                  <a:pt x="11430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908" y="1568196"/>
            <a:ext cx="1188669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000" dirty="0">
                <a:solidFill>
                  <a:srgbClr val="001F5F"/>
                </a:solidFill>
              </a:rPr>
              <a:t>КРАТКАЯ СХЕМА СЕТЕВОГО ВЗАИМОДЕЙСТВИЯ</a:t>
            </a:r>
            <a:endParaRPr sz="4000" dirty="0">
              <a:solidFill>
                <a:srgbClr val="001F5F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id="{22A79FF7-8CC1-4CD0-A23C-D84F7E8EAF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773267"/>
              </p:ext>
            </p:extLst>
          </p:nvPr>
        </p:nvGraphicFramePr>
        <p:xfrm>
          <a:off x="894080" y="2540000"/>
          <a:ext cx="11216640" cy="637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D7FC-BBFF-4B76-8906-1C7B474A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7" y="1658188"/>
            <a:ext cx="12090145" cy="584775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ru-RU" sz="3800" dirty="0" smtClean="0"/>
              <a:t>ЗАКЛЮЧЕНИЕ СЕТЕВОГО </a:t>
            </a:r>
            <a:r>
              <a:rPr lang="ru-RU" sz="3800" dirty="0"/>
              <a:t>ДОГОВОРА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72CEDD-C081-49D1-8790-227DC936B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2362200"/>
            <a:ext cx="11723878" cy="707886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0" kern="1200" spc="-5" dirty="0"/>
              <a:t>Выбор и экспертиза курсов на соответствие результатам обучения (описание курсов, демо-версии, экспертиза курсов НИУ ВШЭ, размещенных на ресурсе «одного окна»)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0" kern="1200" spc="-5" dirty="0"/>
              <a:t>Вебинары и консультации (возможность заказать индивидуальную консультацию под запрос)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0" kern="1200" spc="-5" dirty="0"/>
              <a:t>Консультации по правовым, финансовым, методическим вопросам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0" kern="1200" spc="-5" dirty="0"/>
              <a:t>Согласование графика образовательного процесса, индивидуальные сроки обучения и сессии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0" kern="1200" spc="-5" dirty="0"/>
              <a:t>Экзамен и пересдачи с идентификацией личности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0" kern="1200" spc="-5" dirty="0"/>
              <a:t>Участие в образовательных мероприятиях НИУ ВШЭ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b="0" kern="1200" spc="-5" dirty="0"/>
          </a:p>
          <a:p>
            <a:r>
              <a:rPr lang="ru-RU" sz="2000" b="0" dirty="0"/>
              <a:t>Расписание </a:t>
            </a:r>
            <a:r>
              <a:rPr lang="ru-RU" sz="2000" b="0" dirty="0" err="1"/>
              <a:t>вебинаров</a:t>
            </a:r>
            <a:r>
              <a:rPr lang="ru-RU" sz="2000" b="0" dirty="0"/>
              <a:t>/ инструкции/ список курсов на </a:t>
            </a:r>
            <a:r>
              <a:rPr lang="ru-RU" sz="2000" b="0" dirty="0" smtClean="0"/>
              <a:t>1 </a:t>
            </a:r>
            <a:r>
              <a:rPr lang="ru-RU" sz="2000" b="0" dirty="0"/>
              <a:t>семестр </a:t>
            </a:r>
            <a:r>
              <a:rPr lang="ru-RU" sz="2000" b="0" dirty="0" smtClean="0"/>
              <a:t>на </a:t>
            </a:r>
            <a:r>
              <a:rPr lang="ru-RU" sz="2000" b="0" dirty="0"/>
              <a:t>странице Дирекции по онлайн обучению </a:t>
            </a:r>
            <a:r>
              <a:rPr lang="ru-RU" sz="2000" b="0" dirty="0" smtClean="0"/>
              <a:t>(</a:t>
            </a:r>
            <a:r>
              <a:rPr lang="en-US" sz="2000" dirty="0" smtClean="0">
                <a:hlinkClick r:id="rId2"/>
              </a:rPr>
              <a:t>https://elearning.hse.ru/network_interaction/</a:t>
            </a:r>
            <a:r>
              <a:rPr lang="ru-RU" sz="2000" b="0" dirty="0" smtClean="0"/>
              <a:t>)</a:t>
            </a:r>
          </a:p>
          <a:p>
            <a:endParaRPr lang="ru-RU" sz="2000" dirty="0"/>
          </a:p>
          <a:p>
            <a:r>
              <a:rPr lang="ru-RU" sz="2000" dirty="0"/>
              <a:t>Новые </a:t>
            </a:r>
            <a:r>
              <a:rPr lang="ru-RU" sz="2000" dirty="0" smtClean="0"/>
              <a:t>курсы в 2020 </a:t>
            </a:r>
            <a:r>
              <a:rPr lang="ru-RU" sz="2000" dirty="0" err="1" smtClean="0"/>
              <a:t>уч.году</a:t>
            </a:r>
            <a:r>
              <a:rPr lang="ru-RU" sz="2000" dirty="0" smtClean="0"/>
              <a:t>,</a:t>
            </a:r>
            <a:r>
              <a:rPr lang="ru-RU" sz="2000" dirty="0"/>
              <a:t> такие как:</a:t>
            </a:r>
          </a:p>
          <a:p>
            <a:r>
              <a:rPr lang="ru-RU" sz="2000" b="0" dirty="0"/>
              <a:t>-</a:t>
            </a:r>
            <a:r>
              <a:rPr lang="ru-RU" sz="2000" b="0" i="1" dirty="0"/>
              <a:t> Российская экономика (презентация </a:t>
            </a:r>
            <a:r>
              <a:rPr lang="ru-RU" sz="2000" b="0" i="1" dirty="0">
                <a:hlinkClick r:id="rId3"/>
              </a:rPr>
              <a:t>модульного курса Российская экономика</a:t>
            </a:r>
            <a:r>
              <a:rPr lang="ru-RU" sz="2000" b="0" i="1" dirty="0" smtClean="0"/>
              <a:t>, </a:t>
            </a:r>
            <a:r>
              <a:rPr lang="ru-RU" sz="2000" b="0" i="1" dirty="0"/>
              <a:t>5 конфигураций, запись презентации по </a:t>
            </a:r>
            <a:r>
              <a:rPr lang="ru-RU" sz="2000" b="0" i="1" dirty="0">
                <a:hlinkClick r:id="rId4"/>
              </a:rPr>
              <a:t>ссылке</a:t>
            </a:r>
            <a:r>
              <a:rPr lang="ru-RU" sz="2000" b="0" i="1" dirty="0"/>
              <a:t>)</a:t>
            </a:r>
          </a:p>
          <a:p>
            <a:r>
              <a:rPr lang="ru-RU" sz="2000" b="0" i="1" dirty="0"/>
              <a:t>-  Цифровая грамотность (модульный курс)</a:t>
            </a:r>
          </a:p>
          <a:p>
            <a:r>
              <a:rPr lang="ru-RU" sz="2000" b="0" i="1" dirty="0"/>
              <a:t>-  Уголовно-процессуальное право РФ</a:t>
            </a:r>
          </a:p>
          <a:p>
            <a:r>
              <a:rPr lang="ru-RU" sz="2000" b="0" i="1" dirty="0"/>
              <a:t>-  Теория государства и права</a:t>
            </a:r>
          </a:p>
          <a:p>
            <a:r>
              <a:rPr lang="ru-RU" sz="2000" b="0" i="1" dirty="0"/>
              <a:t>-  История Запада</a:t>
            </a:r>
          </a:p>
        </p:txBody>
      </p:sp>
      <p:sp>
        <p:nvSpPr>
          <p:cNvPr id="4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141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7587" y="1561592"/>
            <a:ext cx="11438891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3800" dirty="0"/>
              <a:t>ОНЛАЙН-КУРС НИУ ВШЭ НА ПЛАТФОРМАХ </a:t>
            </a:r>
            <a:endParaRPr sz="3800" dirty="0"/>
          </a:p>
        </p:txBody>
      </p:sp>
      <p:sp>
        <p:nvSpPr>
          <p:cNvPr id="6" name="object 6"/>
          <p:cNvSpPr txBox="1"/>
          <p:nvPr/>
        </p:nvSpPr>
        <p:spPr>
          <a:xfrm>
            <a:off x="806195" y="2451291"/>
            <a:ext cx="11400283" cy="5168723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600" spc="-5" dirty="0">
                <a:solidFill>
                  <a:srgbClr val="002060"/>
                </a:solidFill>
                <a:latin typeface="Arial Narrow"/>
                <a:cs typeface="Arial Narrow"/>
              </a:rPr>
              <a:t>Онлайн-курс состоит из видеолекций и контрольных  заданий;</a:t>
            </a:r>
          </a:p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600" spc="-5" dirty="0">
                <a:solidFill>
                  <a:srgbClr val="002060"/>
                </a:solidFill>
                <a:latin typeface="Arial Narrow"/>
                <a:cs typeface="Arial Narrow"/>
              </a:rPr>
              <a:t>Раз в неделю на странице курса открываются новые темы,  доступные для изучения;</a:t>
            </a:r>
          </a:p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600" spc="-5" dirty="0" err="1">
                <a:solidFill>
                  <a:srgbClr val="002060"/>
                </a:solidFill>
                <a:latin typeface="Arial Narrow"/>
                <a:cs typeface="Arial Narrow"/>
              </a:rPr>
              <a:t>Видеолекции</a:t>
            </a:r>
            <a:r>
              <a:rPr lang="ru-RU" sz="2600" spc="-5" dirty="0">
                <a:solidFill>
                  <a:srgbClr val="002060"/>
                </a:solidFill>
                <a:latin typeface="Arial Narrow"/>
                <a:cs typeface="Arial Narrow"/>
              </a:rPr>
              <a:t> можно просматривать в любое удобное время;</a:t>
            </a:r>
          </a:p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600" spc="-5" dirty="0">
                <a:solidFill>
                  <a:srgbClr val="002060"/>
                </a:solidFill>
                <a:latin typeface="Arial Narrow"/>
                <a:cs typeface="Arial Narrow"/>
              </a:rPr>
              <a:t>Каждая тема заканчивается выполнением контрольных заданий. Срок выполнения контрольных заданий </a:t>
            </a:r>
            <a:r>
              <a:rPr lang="ru-RU" sz="2600" b="1" spc="-5" dirty="0">
                <a:solidFill>
                  <a:srgbClr val="002060"/>
                </a:solidFill>
                <a:latin typeface="Arial Narrow"/>
                <a:cs typeface="Arial Narrow"/>
              </a:rPr>
              <a:t>строго ограничен</a:t>
            </a:r>
            <a:r>
              <a:rPr lang="ru-RU" sz="2600" spc="-5" dirty="0">
                <a:solidFill>
                  <a:srgbClr val="002060"/>
                </a:solidFill>
                <a:latin typeface="Arial Narrow"/>
                <a:cs typeface="Arial Narrow"/>
              </a:rPr>
              <a:t>. Все </a:t>
            </a:r>
            <a:r>
              <a:rPr lang="ru-RU" sz="2600" spc="-5" dirty="0" err="1">
                <a:solidFill>
                  <a:srgbClr val="002060"/>
                </a:solidFill>
                <a:latin typeface="Arial Narrow"/>
                <a:cs typeface="Arial Narrow"/>
              </a:rPr>
              <a:t>дедлайны</a:t>
            </a:r>
            <a:r>
              <a:rPr lang="ru-RU" sz="2600" spc="-5" dirty="0">
                <a:solidFill>
                  <a:srgbClr val="002060"/>
                </a:solidFill>
                <a:latin typeface="Arial Narrow"/>
                <a:cs typeface="Arial Narrow"/>
              </a:rPr>
              <a:t> – по </a:t>
            </a:r>
            <a:r>
              <a:rPr lang="ru-RU" sz="2600" i="1" u="sng" spc="-5" dirty="0">
                <a:solidFill>
                  <a:srgbClr val="002060"/>
                </a:solidFill>
                <a:latin typeface="Arial Narrow"/>
                <a:cs typeface="Arial Narrow"/>
              </a:rPr>
              <a:t>московскому</a:t>
            </a:r>
            <a:r>
              <a:rPr lang="ru-RU" sz="2600" spc="-5" dirty="0">
                <a:solidFill>
                  <a:srgbClr val="002060"/>
                </a:solidFill>
                <a:latin typeface="Arial Narrow"/>
                <a:cs typeface="Arial Narrow"/>
              </a:rPr>
              <a:t> времени;</a:t>
            </a:r>
          </a:p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600" spc="-5" dirty="0">
                <a:solidFill>
                  <a:srgbClr val="002060"/>
                </a:solidFill>
                <a:latin typeface="Arial Narrow"/>
                <a:cs typeface="Arial Narrow"/>
              </a:rPr>
              <a:t>Выполнение контрольных заданий идет в зачет оценки текущего контроля, влияет на допуск студентов к экзамену;</a:t>
            </a:r>
          </a:p>
          <a:p>
            <a:pPr marL="355600" indent="-342900"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600" spc="-5" dirty="0" err="1">
                <a:solidFill>
                  <a:srgbClr val="002060"/>
                </a:solidFill>
                <a:latin typeface="Arial Narrow"/>
              </a:rPr>
              <a:t>Видеолекции</a:t>
            </a:r>
            <a:r>
              <a:rPr lang="ru-RU" sz="2600" spc="-5" dirty="0">
                <a:solidFill>
                  <a:srgbClr val="002060"/>
                </a:solidFill>
                <a:latin typeface="Arial Narrow"/>
              </a:rPr>
              <a:t> НИУ ВШЭ сопровождаются презентациями, включающими: визуальные материалы, графики, схемы, фрагменты текстов и т.д.  </a:t>
            </a:r>
          </a:p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endParaRPr lang="ru-RU" sz="2600" spc="-5" dirty="0">
              <a:solidFill>
                <a:srgbClr val="00206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722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3563</TotalTime>
  <Words>901</Words>
  <Application>Microsoft Office PowerPoint</Application>
  <PresentationFormat>Произвольный</PresentationFormat>
  <Paragraphs>244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Myriad Pro</vt:lpstr>
      <vt:lpstr>Times New Roman</vt:lpstr>
      <vt:lpstr>Office Theme</vt:lpstr>
      <vt:lpstr>Сетевое взаимодействие университетов Образовательный интенсив U4U Online</vt:lpstr>
      <vt:lpstr>НИУ ВШЭ НА ГЛОБАЛЬНЫХ ПЛАТФОРМАХ   ОНЛАЙН-ОБРАЗОВАНИЯ</vt:lpstr>
      <vt:lpstr>СЕТЕВОЕ ВЗАИМОДЕЙСТВИЕ С ВУЗАМИ</vt:lpstr>
      <vt:lpstr>СЕТЕВОЕ ВЗАИМОДЕЙСТВИЕ. ПРОЕКТ ПОЗВОЛЯЕТ</vt:lpstr>
      <vt:lpstr>НПОО «Национальная платформа  открытого образования»</vt:lpstr>
      <vt:lpstr>Презентация PowerPoint</vt:lpstr>
      <vt:lpstr>КРАТКАЯ СХЕМА СЕТЕВОГО ВЗАИМОДЕЙСТВИЯ</vt:lpstr>
      <vt:lpstr>ЗАКЛЮЧЕНИЕ СЕТЕВОГО ДОГОВОРА</vt:lpstr>
      <vt:lpstr>ОНЛАЙН-КУРС НИУ ВШЭ НА ПЛАТФОРМАХ </vt:lpstr>
      <vt:lpstr>МОНИТОРИНГ ТЕКУЩЕЙ УСПЕВАЕМОСТИ</vt:lpstr>
      <vt:lpstr>Презентация PowerPoint</vt:lpstr>
      <vt:lpstr>ВЕДОМОСТЬ ПО РЕЗУЛЬТАТАМ ОБУЧЕНИЯ</vt:lpstr>
      <vt:lpstr>СЕРТИФИКАТЫ</vt:lpstr>
      <vt:lpstr>ОБРАЗОВАТЕЛЬНЫЕ МЕРОПРИЯТИЯ НИУ ВШЭ ДЛЯ ВУЗОВ-ПАРТНЕРОВ</vt:lpstr>
      <vt:lpstr>ОБРАЗОВАТЕЛЬНЫЕ МЕРОПРИЯТИЯ НИУ ВШЭ ДЛЯ ВУЗОВ-ПАРТНЕРОВ «U4Uonline 2020» https://u4u.hse.ru/ </vt:lpstr>
      <vt:lpstr>Презентация PowerPoint</vt:lpstr>
      <vt:lpstr> ССЫЛКИ, КОНТАКТЫ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Windows</cp:lastModifiedBy>
  <cp:revision>202</cp:revision>
  <cp:lastPrinted>2018-08-28T18:32:11Z</cp:lastPrinted>
  <dcterms:created xsi:type="dcterms:W3CDTF">2018-06-04T10:29:31Z</dcterms:created>
  <dcterms:modified xsi:type="dcterms:W3CDTF">2020-08-13T09:55:59Z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2018-05-29T00:00:00Z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2018-06-04T00:00:00Z</vt:filetime>
  </property>
</Properties>
</file>