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57" r:id="rId3"/>
    <p:sldId id="358" r:id="rId4"/>
    <p:sldId id="359" r:id="rId5"/>
    <p:sldId id="355" r:id="rId6"/>
    <p:sldId id="356" r:id="rId7"/>
    <p:sldId id="332" r:id="rId8"/>
    <p:sldId id="353" r:id="rId9"/>
    <p:sldId id="344" r:id="rId10"/>
    <p:sldId id="321" r:id="rId11"/>
    <p:sldId id="276" r:id="rId12"/>
  </p:sldIdLst>
  <p:sldSz cx="13004800" cy="97536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Guseva" initials="E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28" autoAdjust="0"/>
  </p:normalViewPr>
  <p:slideViewPr>
    <p:cSldViewPr>
      <p:cViewPr varScale="1">
        <p:scale>
          <a:sx n="70" d="100"/>
          <a:sy n="70" d="100"/>
        </p:scale>
        <p:origin x="144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F3E3B-3467-4B10-84A3-3331063EB638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0AD2D-C018-4CA6-89ED-7689799CB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70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292" y="9753600"/>
                </a:lnTo>
                <a:lnTo>
                  <a:pt x="13004292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683897"/>
            <a:ext cx="11054080" cy="1308050"/>
          </a:xfrm>
        </p:spPr>
        <p:txBody>
          <a:bodyPr anchor="b"/>
          <a:lstStyle>
            <a:lvl1pPr algn="ctr">
              <a:defRPr sz="8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523220"/>
          </a:xfrm>
        </p:spPr>
        <p:txBody>
          <a:bodyPr/>
          <a:lstStyle>
            <a:lvl1pPr marL="0" indent="0" algn="ctr">
              <a:buNone/>
              <a:defRPr sz="3400"/>
            </a:lvl1pPr>
            <a:lvl2pPr marL="650230" indent="0" algn="ctr">
              <a:buNone/>
              <a:defRPr sz="2800"/>
            </a:lvl2pPr>
            <a:lvl3pPr marL="1300460" indent="0" algn="ctr">
              <a:buNone/>
              <a:defRPr sz="2600"/>
            </a:lvl3pPr>
            <a:lvl4pPr marL="1950690" indent="0" algn="ctr">
              <a:buNone/>
              <a:defRPr sz="2300"/>
            </a:lvl4pPr>
            <a:lvl5pPr marL="2600919" indent="0" algn="ctr">
              <a:buNone/>
              <a:defRPr sz="2300"/>
            </a:lvl5pPr>
            <a:lvl6pPr marL="3251149" indent="0" algn="ctr">
              <a:buNone/>
              <a:defRPr sz="2300"/>
            </a:lvl6pPr>
            <a:lvl7pPr marL="3901379" indent="0" algn="ctr">
              <a:buNone/>
              <a:defRPr sz="2300"/>
            </a:lvl7pPr>
            <a:lvl8pPr marL="4551609" indent="0" algn="ctr">
              <a:buNone/>
              <a:defRPr sz="2300"/>
            </a:lvl8pPr>
            <a:lvl9pPr marL="5201839" indent="0" algn="ctr">
              <a:buNone/>
              <a:defRPr sz="23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70848"/>
            <a:ext cx="2991104" cy="276999"/>
          </a:xfrm>
        </p:spPr>
        <p:txBody>
          <a:bodyPr/>
          <a:lstStyle/>
          <a:p>
            <a:fld id="{3222404E-8A21-452E-8554-4730104F550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1632" y="9070848"/>
            <a:ext cx="416153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3456" y="9070848"/>
            <a:ext cx="2991104" cy="276999"/>
          </a:xfrm>
        </p:spPr>
        <p:txBody>
          <a:bodyPr/>
          <a:lstStyle/>
          <a:p>
            <a:fld id="{CE9C94F7-C301-4FF9-A819-31ED9CDB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2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50240" y="9070848"/>
            <a:ext cx="2991104" cy="276999"/>
          </a:xfrm>
        </p:spPr>
        <p:txBody>
          <a:bodyPr/>
          <a:lstStyle/>
          <a:p>
            <a:fld id="{3D731C23-C9C1-4D1F-8474-BE24DA41A0B3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421632" y="9070848"/>
            <a:ext cx="416153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63456" y="9070848"/>
            <a:ext cx="2991104" cy="276999"/>
          </a:xfrm>
        </p:spPr>
        <p:txBody>
          <a:bodyPr/>
          <a:lstStyle/>
          <a:p>
            <a:fld id="{E88A807F-42FF-402E-A6E7-99D80B26BB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14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908" y="1574291"/>
            <a:ext cx="11430000" cy="0"/>
          </a:xfrm>
          <a:custGeom>
            <a:avLst/>
            <a:gdLst/>
            <a:ahLst/>
            <a:cxnLst/>
            <a:rect l="l" t="t" r="r" b="b"/>
            <a:pathLst>
              <a:path w="11430000">
                <a:moveTo>
                  <a:pt x="0" y="0"/>
                </a:moveTo>
                <a:lnTo>
                  <a:pt x="11430000" y="0"/>
                </a:lnTo>
              </a:path>
            </a:pathLst>
          </a:custGeom>
          <a:ln w="1219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327" y="1658188"/>
            <a:ext cx="12090145" cy="1398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749" y="3730878"/>
            <a:ext cx="5596890" cy="3775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eguseva@hse.ru" TargetMode="External"/><Relationship Id="rId3" Type="http://schemas.openxmlformats.org/officeDocument/2006/relationships/hyperlink" Target="mailto:uninet@hse.ru" TargetMode="External"/><Relationship Id="rId7" Type="http://schemas.openxmlformats.org/officeDocument/2006/relationships/hyperlink" Target="https://u4u.hse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earning.hse.ru/network_information" TargetMode="External"/><Relationship Id="rId5" Type="http://schemas.openxmlformats.org/officeDocument/2006/relationships/hyperlink" Target="https://elearning.hse.ru/network_interaction" TargetMode="External"/><Relationship Id="rId4" Type="http://schemas.openxmlformats.org/officeDocument/2006/relationships/hyperlink" Target="mailto:u4uonline@hse.ru" TargetMode="External"/><Relationship Id="rId9" Type="http://schemas.openxmlformats.org/officeDocument/2006/relationships/hyperlink" Target="mailto:skirienko@hse.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se.ru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tars.hse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4u.hse.ru/intensive/" TargetMode="External"/><Relationship Id="rId5" Type="http://schemas.openxmlformats.org/officeDocument/2006/relationships/hyperlink" Target="mailto:u4uonline@hse.ru" TargetMode="External"/><Relationship Id="rId4" Type="http://schemas.openxmlformats.org/officeDocument/2006/relationships/hyperlink" Target="https://u4u.hse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4u.hse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4u.hse.ru/intensive/" TargetMode="External"/><Relationship Id="rId4" Type="http://schemas.openxmlformats.org/officeDocument/2006/relationships/hyperlink" Target="mailto:u4uonline@hse.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061460" cy="9753600"/>
          </a:xfrm>
          <a:custGeom>
            <a:avLst/>
            <a:gdLst/>
            <a:ahLst/>
            <a:cxnLst/>
            <a:rect l="l" t="t" r="r" b="b"/>
            <a:pathLst>
              <a:path w="4061460" h="9753600">
                <a:moveTo>
                  <a:pt x="0" y="9753600"/>
                </a:moveTo>
                <a:lnTo>
                  <a:pt x="4061460" y="9753600"/>
                </a:lnTo>
                <a:lnTo>
                  <a:pt x="406146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207508" y="1141475"/>
            <a:ext cx="0" cy="1973580"/>
          </a:xfrm>
          <a:custGeom>
            <a:avLst/>
            <a:gdLst/>
            <a:ahLst/>
            <a:cxnLst/>
            <a:rect l="l" t="t" r="r" b="b"/>
            <a:pathLst>
              <a:path h="1973580">
                <a:moveTo>
                  <a:pt x="0" y="197357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61460" y="2994101"/>
            <a:ext cx="8869679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4400" b="0" dirty="0"/>
              <a:t>Локальная нормативная база сетевого </a:t>
            </a:r>
            <a:r>
              <a:rPr lang="ru-RU" sz="4400" b="0" dirty="0" smtClean="0"/>
              <a:t>взаимодействия</a:t>
            </a:r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ru-RU" sz="4400" b="0" dirty="0" smtClean="0"/>
              <a:t>Образовательный </a:t>
            </a:r>
            <a:r>
              <a:rPr lang="ru-RU" sz="4400" b="0" dirty="0" err="1"/>
              <a:t>интенсив</a:t>
            </a:r>
            <a:r>
              <a:rPr lang="ru-RU" sz="4400" b="0" dirty="0"/>
              <a:t> </a:t>
            </a:r>
            <a:r>
              <a:rPr lang="en-US" sz="4400" b="0" dirty="0"/>
              <a:t>U4U Online</a:t>
            </a:r>
            <a:endParaRPr sz="4400" b="0" dirty="0"/>
          </a:p>
        </p:txBody>
      </p:sp>
      <p:sp>
        <p:nvSpPr>
          <p:cNvPr id="6" name="object 6"/>
          <p:cNvSpPr txBox="1"/>
          <p:nvPr/>
        </p:nvSpPr>
        <p:spPr>
          <a:xfrm>
            <a:off x="7768590" y="8311184"/>
            <a:ext cx="13817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243956"/>
                </a:solidFill>
                <a:latin typeface="Arial Narrow"/>
                <a:cs typeface="Arial Narrow"/>
              </a:rPr>
              <a:t>Москва,</a:t>
            </a:r>
            <a:r>
              <a:rPr sz="2100" spc="-95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2100" dirty="0">
                <a:solidFill>
                  <a:srgbClr val="243956"/>
                </a:solidFill>
                <a:latin typeface="Arial Narrow"/>
                <a:cs typeface="Arial Narrow"/>
              </a:rPr>
              <a:t>20</a:t>
            </a:r>
            <a:r>
              <a:rPr lang="en-US" sz="2100" dirty="0">
                <a:solidFill>
                  <a:srgbClr val="243956"/>
                </a:solidFill>
                <a:latin typeface="Arial Narrow"/>
                <a:cs typeface="Arial Narrow"/>
              </a:rPr>
              <a:t>20</a:t>
            </a:r>
            <a:endParaRPr sz="21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7739" y="946403"/>
            <a:ext cx="1946148" cy="1880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6138" y="698372"/>
            <a:ext cx="2720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800" spc="-4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6195" y="417576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6181" y="1658188"/>
            <a:ext cx="116836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000" marR="5080" indent="-2532380" algn="l">
              <a:lnSpc>
                <a:spcPct val="100000"/>
              </a:lnSpc>
              <a:spcBef>
                <a:spcPts val="100"/>
              </a:spcBef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 ССЫЛКИ, КОНТАКТЫ</a:t>
            </a:r>
            <a:endParaRPr sz="3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181" y="3110074"/>
            <a:ext cx="11520297" cy="103297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550" dirty="0">
              <a:latin typeface="Times New Roman"/>
              <a:cs typeface="Times New Roman"/>
            </a:endParaRPr>
          </a:p>
          <a:p>
            <a:pPr marL="12700" marR="185420">
              <a:lnSpc>
                <a:spcPct val="100000"/>
              </a:lnSpc>
            </a:pPr>
            <a:endParaRPr sz="2400" dirty="0">
              <a:latin typeface="Arial Narrow"/>
              <a:cs typeface="Arial Narrow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7800" y="2438400"/>
            <a:ext cx="12344400" cy="7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pc="-5" dirty="0">
                <a:solidFill>
                  <a:srgbClr val="002060"/>
                </a:solidFill>
                <a:latin typeface="Arial Narrow" panose="020B0606020202030204" pitchFamily="34" charset="0"/>
              </a:rPr>
              <a:t>Сетевое взаимодействие университетов: </a:t>
            </a:r>
            <a:r>
              <a:rPr lang="ru-RU" sz="2800" u="sng" dirty="0" smtClean="0">
                <a:latin typeface="Arial Narrow" panose="020B0606020202030204" pitchFamily="34" charset="0"/>
                <a:hlinkClick r:id="rId3"/>
              </a:rPr>
              <a:t>uninet@hse.ru</a:t>
            </a:r>
            <a:endParaRPr lang="en-US" sz="2800" u="sng" dirty="0">
              <a:latin typeface="Arial Narrow" panose="020B0606020202030204" pitchFamily="34" charset="0"/>
            </a:endParaRPr>
          </a:p>
          <a:p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Образовательный </a:t>
            </a:r>
            <a:r>
              <a:rPr lang="ru-RU" sz="2800" spc="-5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интенсив</a:t>
            </a:r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U4U Online</a:t>
            </a:r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en-US" sz="2800" u="sng" dirty="0" smtClean="0">
                <a:latin typeface="Arial Narrow" panose="020B0606020202030204" pitchFamily="34" charset="0"/>
                <a:hlinkClick r:id="rId4"/>
              </a:rPr>
              <a:t>u4uonline</a:t>
            </a:r>
            <a:r>
              <a:rPr lang="ru-RU" sz="2800" u="sng" dirty="0" smtClean="0">
                <a:latin typeface="Arial Narrow" panose="020B0606020202030204" pitchFamily="34" charset="0"/>
                <a:hlinkClick r:id="rId4"/>
              </a:rPr>
              <a:t>@hse.ru</a:t>
            </a:r>
            <a:endParaRPr lang="en-US" sz="2800" u="sng" dirty="0" smtClean="0">
              <a:latin typeface="Arial Narrow" panose="020B0606020202030204" pitchFamily="34" charset="0"/>
            </a:endParaRPr>
          </a:p>
          <a:p>
            <a:endParaRPr lang="en-US" sz="2800" u="sng" dirty="0">
              <a:latin typeface="Arial Narrow" panose="020B0606020202030204" pitchFamily="34" charset="0"/>
            </a:endParaRPr>
          </a:p>
          <a:p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Сетевое взаимодействие: </a:t>
            </a:r>
            <a:r>
              <a:rPr lang="en-US" sz="2600" dirty="0">
                <a:hlinkClick r:id="rId5"/>
              </a:rPr>
              <a:t>https://</a:t>
            </a:r>
            <a:r>
              <a:rPr lang="en-US" sz="2600" dirty="0" smtClean="0">
                <a:hlinkClick r:id="rId5"/>
              </a:rPr>
              <a:t>elearning.hse.ru/network_interaction</a:t>
            </a:r>
            <a:r>
              <a:rPr lang="ru-RU" sz="2600" dirty="0"/>
              <a:t> </a:t>
            </a:r>
            <a:endParaRPr lang="ru-RU" sz="2600" dirty="0" smtClean="0"/>
          </a:p>
          <a:p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Онлайн-курсы НИУ ВШЭ: </a:t>
            </a:r>
            <a:r>
              <a:rPr lang="en-US" sz="2600" dirty="0">
                <a:hlinkClick r:id="rId6"/>
              </a:rPr>
              <a:t>https://</a:t>
            </a:r>
            <a:r>
              <a:rPr lang="en-US" sz="2600" dirty="0" smtClean="0">
                <a:hlinkClick r:id="rId6"/>
              </a:rPr>
              <a:t>elearning.hse.ru/network_information</a:t>
            </a:r>
            <a:endParaRPr lang="ru-RU" sz="2600" dirty="0" smtClean="0"/>
          </a:p>
          <a:p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Проект </a:t>
            </a:r>
            <a:r>
              <a:rPr lang="en-US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U4U Online</a:t>
            </a:r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en-US" sz="2600" dirty="0">
                <a:hlinkClick r:id="rId7"/>
              </a:rPr>
              <a:t>https</a:t>
            </a:r>
            <a:r>
              <a:rPr lang="en-US" sz="2600" dirty="0" smtClean="0">
                <a:hlinkClick r:id="rId7"/>
              </a:rPr>
              <a:t>://u4u.hse.ru/</a:t>
            </a:r>
            <a:endParaRPr lang="ru-RU" sz="2600" b="1" spc="-5" dirty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ru-RU" sz="2800" spc="-5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2800" b="1" spc="-5" dirty="0">
              <a:solidFill>
                <a:srgbClr val="002060"/>
              </a:solidFill>
              <a:latin typeface="Arial Narrow" panose="020B0606020202030204" pitchFamily="34" charset="0"/>
              <a:cs typeface="Arial Narrow"/>
            </a:endParaRP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ru-RU" sz="2800" b="1" spc="-5" dirty="0">
                <a:solidFill>
                  <a:srgbClr val="243956"/>
                </a:solidFill>
                <a:latin typeface="Arial Narrow"/>
                <a:cs typeface="Arial Narrow"/>
              </a:rPr>
              <a:t>Координаторы </a:t>
            </a: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Гусева Елена </a:t>
            </a:r>
            <a:r>
              <a:rPr lang="ru-RU"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  <a:hlinkClick r:id="rId8"/>
              </a:rPr>
              <a:t>eguseva@hse.ru</a:t>
            </a:r>
            <a:r>
              <a:rPr lang="ru-RU" sz="2800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</a:rPr>
              <a:t> </a:t>
            </a: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+7(495) </a:t>
            </a:r>
            <a:r>
              <a:rPr lang="ru-RU" sz="2800" spc="-10" dirty="0">
                <a:solidFill>
                  <a:srgbClr val="243956"/>
                </a:solidFill>
                <a:latin typeface="Arial Narrow"/>
                <a:cs typeface="Arial Narrow"/>
              </a:rPr>
              <a:t>772-9590 </a:t>
            </a: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*15063; 8-915-218-88-08</a:t>
            </a:r>
            <a:endParaRPr lang="ru-RU" sz="2800" spc="15" dirty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Кириенко Сергей </a:t>
            </a: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  <a:hlinkClick r:id="rId9"/>
              </a:rPr>
              <a:t>skirienko@hse.ru</a:t>
            </a: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 +7(495) </a:t>
            </a:r>
            <a:r>
              <a:rPr lang="ru-RU" sz="2800" spc="-10" dirty="0">
                <a:solidFill>
                  <a:srgbClr val="243956"/>
                </a:solidFill>
                <a:latin typeface="Arial Narrow"/>
                <a:cs typeface="Arial Narrow"/>
              </a:rPr>
              <a:t>772-9590 </a:t>
            </a:r>
            <a:r>
              <a:rPr lang="ru-RU" sz="2800" spc="-5" dirty="0">
                <a:solidFill>
                  <a:srgbClr val="243956"/>
                </a:solidFill>
                <a:latin typeface="Arial Narrow"/>
                <a:cs typeface="Arial Narrow"/>
              </a:rPr>
              <a:t>*12648; 8-977-625-23-50</a:t>
            </a:r>
          </a:p>
          <a:p>
            <a:endParaRPr lang="ru-RU" sz="2800" spc="-5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2800" dirty="0">
              <a:latin typeface="Arial Narrow" panose="020B0606020202030204" pitchFamily="34" charset="0"/>
            </a:endParaRPr>
          </a:p>
          <a:p>
            <a:endParaRPr lang="ru-RU" sz="2800" dirty="0">
              <a:latin typeface="Arial Narrow" panose="020B0606020202030204" pitchFamily="34" charset="0"/>
            </a:endParaRPr>
          </a:p>
          <a:p>
            <a:endParaRPr lang="ru-RU" sz="2800" spc="-5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066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48" y="8203438"/>
            <a:ext cx="10045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Narrow"/>
                <a:cs typeface="Arial Narrow"/>
                <a:hlinkClick r:id="rId2"/>
              </a:rPr>
              <a:t>www.hse.ru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67493" y="8203438"/>
            <a:ext cx="2472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Narrow"/>
                <a:cs typeface="Arial Narrow"/>
              </a:rPr>
              <a:t>Телефон.: +7(495)</a:t>
            </a:r>
            <a:r>
              <a:rPr sz="18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Narrow"/>
                <a:cs typeface="Arial Narrow"/>
              </a:rPr>
              <a:t>772-9590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66003" y="3499103"/>
            <a:ext cx="2272283" cy="2197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6600" y="356714"/>
            <a:ext cx="2720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800" spc="-4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8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6195" y="417576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8D542B4-8A57-764D-B27A-30B17F25BE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61740" y="1047545"/>
            <a:ext cx="9769035" cy="949628"/>
          </a:xfrm>
        </p:spPr>
        <p:txBody>
          <a:bodyPr anchor="ctr" anchorCtr="0">
            <a:noAutofit/>
          </a:bodyPr>
          <a:lstStyle/>
          <a:p>
            <a:pPr marL="12700" marR="5080">
              <a:spcBef>
                <a:spcPts val="100"/>
              </a:spcBef>
            </a:pPr>
            <a:r>
              <a:rPr lang="en-US" sz="4000" dirty="0" smtClean="0">
                <a:solidFill>
                  <a:srgbClr val="001F5F"/>
                </a:solidFill>
              </a:rPr>
              <a:t>MOOC </a:t>
            </a:r>
            <a:r>
              <a:rPr lang="ru-RU" sz="4000" dirty="0" smtClean="0">
                <a:solidFill>
                  <a:srgbClr val="001F5F"/>
                </a:solidFill>
              </a:rPr>
              <a:t>в учебных планах студентов НИУ ВШЭ</a:t>
            </a:r>
            <a:r>
              <a:rPr lang="ru-RU" sz="4000" dirty="0">
                <a:solidFill>
                  <a:srgbClr val="001F5F"/>
                </a:solidFill>
              </a:rPr>
              <a:t/>
            </a:r>
            <a:br>
              <a:rPr lang="ru-RU" sz="4000" dirty="0">
                <a:solidFill>
                  <a:srgbClr val="001F5F"/>
                </a:solidFill>
              </a:rPr>
            </a:br>
            <a:endParaRPr lang="ru-RU" sz="4000" dirty="0">
              <a:solidFill>
                <a:srgbClr val="001F5F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4EB117-846B-4D4B-BF2B-FF41D28DD7B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4000" y="1972785"/>
            <a:ext cx="6117839" cy="3003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/>
              <a:t>2013/14 уч. год</a:t>
            </a:r>
            <a:r>
              <a:rPr lang="en-US" sz="3000" b="1" dirty="0"/>
              <a:t> </a:t>
            </a:r>
            <a:endParaRPr lang="ru-RU" sz="3000" b="1" dirty="0"/>
          </a:p>
          <a:p>
            <a:pPr marL="0" indent="0" algn="ctr">
              <a:buNone/>
            </a:pPr>
            <a:r>
              <a:rPr lang="ru-RU" sz="3000" b="1" dirty="0"/>
              <a:t>как возможность</a:t>
            </a:r>
          </a:p>
          <a:p>
            <a:pPr marL="0" indent="0" algn="ctr">
              <a:buNone/>
            </a:pPr>
            <a:endParaRPr lang="ru-RU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Нормативная </a:t>
            </a:r>
            <a:r>
              <a:rPr lang="ru-RU" sz="2300" b="0" dirty="0"/>
              <a:t>база</a:t>
            </a:r>
            <a:r>
              <a:rPr lang="en-US" sz="2300" b="0" dirty="0"/>
              <a:t> </a:t>
            </a:r>
            <a:r>
              <a:rPr lang="ru-RU" sz="2300" b="0" dirty="0"/>
              <a:t>(Положение об академической</a:t>
            </a:r>
            <a:r>
              <a:rPr lang="en-US" sz="2300" b="0" dirty="0"/>
              <a:t> </a:t>
            </a:r>
            <a:r>
              <a:rPr lang="ru-RU" sz="2300" b="0" dirty="0"/>
              <a:t>мобильности)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Списки рекомендованных</a:t>
            </a:r>
            <a:r>
              <a:rPr lang="en-US" b="0" dirty="0"/>
              <a:t> </a:t>
            </a:r>
            <a:r>
              <a:rPr lang="ru-RU" b="0" dirty="0"/>
              <a:t>курсов</a:t>
            </a:r>
            <a:r>
              <a:rPr lang="en-US" b="0" dirty="0"/>
              <a:t> </a:t>
            </a:r>
            <a:r>
              <a:rPr lang="ru-RU" b="0" dirty="0"/>
              <a:t>от академических руководителей</a:t>
            </a:r>
            <a:r>
              <a:rPr lang="en-US" b="0" dirty="0"/>
              <a:t> </a:t>
            </a:r>
            <a:r>
              <a:rPr lang="ru-RU" b="0" dirty="0"/>
              <a:t>ОП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43665" y="1972785"/>
            <a:ext cx="576586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1F5F"/>
                </a:solidFill>
                <a:latin typeface="Arial Narrow"/>
              </a:rPr>
              <a:t>2016/17 уч. год </a:t>
            </a:r>
          </a:p>
          <a:p>
            <a:pPr algn="ctr"/>
            <a:r>
              <a:rPr lang="ru-RU" sz="3000" b="1" dirty="0">
                <a:solidFill>
                  <a:srgbClr val="001F5F"/>
                </a:solidFill>
                <a:latin typeface="Arial Narrow"/>
              </a:rPr>
              <a:t>как обязательный элемент УП</a:t>
            </a:r>
          </a:p>
          <a:p>
            <a:pPr algn="ctr"/>
            <a:endParaRPr lang="ru-RU" sz="1000" b="1" dirty="0">
              <a:solidFill>
                <a:srgbClr val="001F5F"/>
              </a:solidFill>
              <a:latin typeface="Arial Narrow"/>
            </a:endParaRPr>
          </a:p>
          <a:p>
            <a:r>
              <a:rPr lang="ru-RU" sz="2400" dirty="0">
                <a:solidFill>
                  <a:srgbClr val="001F5F"/>
                </a:solidFill>
                <a:latin typeface="Arial Narrow"/>
              </a:rPr>
              <a:t>• Решение Ученого Совета</a:t>
            </a:r>
          </a:p>
          <a:p>
            <a:r>
              <a:rPr lang="ru-RU" sz="2400" dirty="0">
                <a:solidFill>
                  <a:srgbClr val="001F5F"/>
                </a:solidFill>
                <a:latin typeface="Arial Narrow"/>
              </a:rPr>
              <a:t>• Курс может быть обязательным /</a:t>
            </a:r>
            <a:r>
              <a:rPr lang="ru-RU" sz="2400" dirty="0" err="1">
                <a:solidFill>
                  <a:srgbClr val="001F5F"/>
                </a:solidFill>
                <a:latin typeface="Arial Narrow"/>
              </a:rPr>
              <a:t>элективом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/</a:t>
            </a:r>
          </a:p>
          <a:p>
            <a:r>
              <a:rPr lang="ru-RU" sz="2400" dirty="0">
                <a:solidFill>
                  <a:srgbClr val="001F5F"/>
                </a:solidFill>
                <a:latin typeface="Arial Narrow"/>
              </a:rPr>
              <a:t>дополнительным</a:t>
            </a:r>
            <a:endParaRPr lang="en-US" sz="2400" dirty="0">
              <a:solidFill>
                <a:srgbClr val="001F5F"/>
              </a:solidFill>
              <a:latin typeface="Arial Narrow"/>
            </a:endParaRPr>
          </a:p>
          <a:p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73199" y="5871611"/>
            <a:ext cx="34462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Arial Narrow" panose="020B0606020202030204" pitchFamily="34" charset="0"/>
              </a:rPr>
              <a:t> </a:t>
            </a:r>
            <a:endParaRPr lang="ru-RU" sz="3000" b="1" dirty="0">
              <a:solidFill>
                <a:srgbClr val="001F5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228" y="4803264"/>
            <a:ext cx="6096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0" algn="ctr"/>
            <a:r>
              <a:rPr lang="ru-RU" sz="3000" b="1" dirty="0">
                <a:solidFill>
                  <a:srgbClr val="001F5F"/>
                </a:solidFill>
                <a:latin typeface="Arial Narrow"/>
                <a:cs typeface="Arial Narrow"/>
              </a:rPr>
              <a:t>2017/2018 уч. год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15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% дисциплин учебного плана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1F5F"/>
                </a:solidFill>
                <a:latin typeface="Arial Narrow"/>
              </a:rPr>
              <a:t>11% - «чистый» онлайн; 4% - смешанное обучение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1F5F"/>
                </a:solidFill>
                <a:latin typeface="Arial Narrow"/>
              </a:rPr>
              <a:t>350 + разных </a:t>
            </a:r>
            <a:r>
              <a:rPr lang="en-US" sz="2400" dirty="0">
                <a:solidFill>
                  <a:srgbClr val="001F5F"/>
                </a:solidFill>
                <a:latin typeface="Arial Narrow"/>
              </a:rPr>
              <a:t>MOOCs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включены в ИУП студентов НИУ </a:t>
            </a: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ВШЭ</a:t>
            </a:r>
            <a:endParaRPr lang="ru-RU" sz="2400" dirty="0">
              <a:solidFill>
                <a:srgbClr val="001F5F"/>
              </a:solidFill>
              <a:latin typeface="Arial Narrow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84506" y="5871611"/>
            <a:ext cx="34462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Arial Narrow" panose="020B0606020202030204" pitchFamily="34" charset="0"/>
              </a:rPr>
              <a:t> </a:t>
            </a:r>
            <a:endParaRPr lang="ru-RU" sz="3000" b="1" dirty="0">
              <a:solidFill>
                <a:srgbClr val="001F5F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28114" y="4748835"/>
            <a:ext cx="6096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0" algn="ctr"/>
            <a:r>
              <a:rPr lang="ru-RU" sz="3000" b="1" dirty="0">
                <a:solidFill>
                  <a:srgbClr val="001F5F"/>
                </a:solidFill>
                <a:latin typeface="Arial Narrow"/>
                <a:cs typeface="Arial Narrow"/>
              </a:rPr>
              <a:t>2018/2019 уч. </a:t>
            </a:r>
            <a:r>
              <a:rPr lang="ru-RU" sz="3000" b="1" dirty="0" smtClean="0">
                <a:solidFill>
                  <a:srgbClr val="001F5F"/>
                </a:solidFill>
                <a:latin typeface="Arial Narrow"/>
                <a:cs typeface="Arial Narrow"/>
              </a:rPr>
              <a:t>год</a:t>
            </a:r>
            <a:endParaRPr lang="ru-RU" sz="2400" dirty="0" smtClean="0">
              <a:solidFill>
                <a:srgbClr val="001F5F"/>
              </a:solidFill>
              <a:latin typeface="Arial Narrow"/>
            </a:endParaRP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1F5F"/>
                </a:solidFill>
                <a:latin typeface="Arial Narrow"/>
              </a:rPr>
              <a:t>19</a:t>
            </a:r>
            <a:r>
              <a:rPr lang="en-US" sz="2400" dirty="0">
                <a:solidFill>
                  <a:srgbClr val="001F5F"/>
                </a:solidFill>
                <a:latin typeface="Arial Narrow"/>
              </a:rPr>
              <a:t>%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дисциплин учебного плана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1F5F"/>
                </a:solidFill>
                <a:latin typeface="Arial Narrow"/>
              </a:rPr>
              <a:t>10%-«чистый» онлайн; 9% - смешанное обучение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1F5F"/>
                </a:solidFill>
                <a:latin typeface="Arial Narrow"/>
              </a:rPr>
              <a:t>440 + разных </a:t>
            </a:r>
            <a:r>
              <a:rPr lang="en-US" sz="2400" dirty="0">
                <a:solidFill>
                  <a:srgbClr val="001F5F"/>
                </a:solidFill>
                <a:latin typeface="Arial Narrow"/>
              </a:rPr>
              <a:t>MOOCs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включены в ИУП студентов НИУ ВШЭ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24164" y="7471913"/>
            <a:ext cx="7239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0" algn="ctr"/>
            <a:r>
              <a:rPr lang="ru-RU" sz="3000" b="1" dirty="0">
                <a:solidFill>
                  <a:srgbClr val="001F5F"/>
                </a:solidFill>
                <a:latin typeface="Arial Narrow"/>
                <a:cs typeface="Arial Narrow"/>
              </a:rPr>
              <a:t>2019/2020</a:t>
            </a:r>
            <a:r>
              <a:rPr lang="ru-RU" b="1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3000" b="1" dirty="0">
                <a:solidFill>
                  <a:srgbClr val="001F5F"/>
                </a:solidFill>
                <a:latin typeface="Arial Narrow"/>
                <a:cs typeface="Arial Narrow"/>
              </a:rPr>
              <a:t>уч. г</a:t>
            </a:r>
            <a:r>
              <a:rPr lang="ru-RU" sz="3000" b="1" dirty="0" smtClean="0">
                <a:solidFill>
                  <a:srgbClr val="001F5F"/>
                </a:solidFill>
                <a:latin typeface="Arial Narrow"/>
                <a:cs typeface="Arial Narrow"/>
              </a:rPr>
              <a:t>од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более 20% дисциплин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учебного </a:t>
            </a: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плана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1F5F"/>
                </a:solidFill>
                <a:latin typeface="Arial Narrow"/>
              </a:rPr>
              <a:t>с</a:t>
            </a: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двиг в сторону смешанного обучения</a:t>
            </a:r>
          </a:p>
          <a:p>
            <a:pPr marR="6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500+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разных </a:t>
            </a:r>
            <a:r>
              <a:rPr lang="en-US" sz="2400" dirty="0">
                <a:solidFill>
                  <a:srgbClr val="001F5F"/>
                </a:solidFill>
                <a:latin typeface="Arial Narrow"/>
              </a:rPr>
              <a:t>MOOCs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включены в ИУП </a:t>
            </a:r>
            <a:endParaRPr lang="ru-RU" sz="2400" dirty="0" smtClean="0">
              <a:solidFill>
                <a:srgbClr val="001F5F"/>
              </a:solidFill>
              <a:latin typeface="Arial Narrow"/>
            </a:endParaRPr>
          </a:p>
          <a:p>
            <a:pPr marR="600"/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студентов </a:t>
            </a:r>
            <a:r>
              <a:rPr lang="ru-RU" sz="2400" dirty="0">
                <a:solidFill>
                  <a:srgbClr val="001F5F"/>
                </a:solidFill>
                <a:latin typeface="Arial Narrow"/>
              </a:rPr>
              <a:t>НИУ </a:t>
            </a:r>
            <a:r>
              <a:rPr lang="ru-RU" sz="2400" dirty="0" smtClean="0">
                <a:solidFill>
                  <a:srgbClr val="001F5F"/>
                </a:solidFill>
                <a:latin typeface="Arial Narrow"/>
              </a:rPr>
              <a:t>ВШЭ</a:t>
            </a:r>
            <a:endParaRPr lang="ru-RU" sz="3000" b="1" dirty="0">
              <a:solidFill>
                <a:srgbClr val="001F5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60174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0200" y="141478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82600" y="2209800"/>
            <a:ext cx="6172200" cy="512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2200" u="sng" spc="-5" dirty="0">
                <a:solidFill>
                  <a:schemeClr val="tx2"/>
                </a:solidFill>
              </a:rPr>
              <a:t>Положение </a:t>
            </a:r>
            <a:r>
              <a:rPr lang="ru-RU" sz="2200" u="sng" dirty="0">
                <a:solidFill>
                  <a:schemeClr val="tx2"/>
                </a:solidFill>
              </a:rPr>
              <a:t>об </a:t>
            </a:r>
            <a:r>
              <a:rPr lang="ru-RU" sz="2200" u="sng" spc="-5" dirty="0">
                <a:solidFill>
                  <a:schemeClr val="tx2"/>
                </a:solidFill>
              </a:rPr>
              <a:t>академической мобильности  студентов </a:t>
            </a:r>
          </a:p>
          <a:p>
            <a:pPr marL="342900" marR="5080" indent="-342900">
              <a:lnSpc>
                <a:spcPct val="100000"/>
              </a:lnSpc>
              <a:buFontTx/>
              <a:buChar char="-"/>
            </a:pPr>
            <a:r>
              <a:rPr lang="ru-RU" sz="2000" b="0" dirty="0"/>
              <a:t>утвержденный решением ученого совета основного факультета перечень онлайн-дисциплин;</a:t>
            </a:r>
          </a:p>
          <a:p>
            <a:pPr marR="5080">
              <a:lnSpc>
                <a:spcPct val="100000"/>
              </a:lnSpc>
            </a:pPr>
            <a:endParaRPr lang="ru-RU" sz="2000" b="0" dirty="0"/>
          </a:p>
          <a:p>
            <a:pPr marL="342900" marR="5080" indent="-342900">
              <a:lnSpc>
                <a:spcPct val="100000"/>
              </a:lnSpc>
              <a:buFontTx/>
              <a:buChar char="-"/>
            </a:pPr>
            <a:r>
              <a:rPr lang="ru-RU" sz="2000" b="0" dirty="0"/>
              <a:t>утвержденный перечень дисциплин публикуется в открытом доступе на странице факультета НИУ ВШЭ;</a:t>
            </a:r>
          </a:p>
          <a:p>
            <a:pPr marR="5080">
              <a:lnSpc>
                <a:spcPct val="100000"/>
              </a:lnSpc>
            </a:pPr>
            <a:endParaRPr lang="ru-RU" sz="2000" b="0" dirty="0"/>
          </a:p>
          <a:p>
            <a:pPr marL="12700" marR="5080">
              <a:lnSpc>
                <a:spcPct val="100000"/>
              </a:lnSpc>
            </a:pPr>
            <a:r>
              <a:rPr lang="ru-RU" sz="2000" b="0" dirty="0"/>
              <a:t>-  решение об участии студента в дистанционной академической мобильности принимает декан на основании личного заявления студента и проекта ИУП;</a:t>
            </a:r>
          </a:p>
          <a:p>
            <a:pPr marL="12700" marR="5080">
              <a:lnSpc>
                <a:spcPct val="100000"/>
              </a:lnSpc>
            </a:pPr>
            <a:endParaRPr lang="ru-RU" sz="2000" b="0" dirty="0"/>
          </a:p>
          <a:p>
            <a:pPr marL="12700" marR="5080">
              <a:lnSpc>
                <a:spcPct val="100000"/>
              </a:lnSpc>
            </a:pPr>
            <a:r>
              <a:rPr lang="ru-RU" sz="2200" u="sng" dirty="0"/>
              <a:t>Положение об организации промежуточной аттестации и текущего контроля успеваемости студентов Национального исследовательского университета «Высшая школа экономики</a:t>
            </a:r>
            <a:r>
              <a:rPr lang="ru-RU" sz="2200" u="sng" dirty="0" smtClean="0"/>
              <a:t>»</a:t>
            </a:r>
            <a:endParaRPr lang="ru-RU" sz="2200" u="sng" dirty="0"/>
          </a:p>
        </p:txBody>
      </p:sp>
      <p:sp>
        <p:nvSpPr>
          <p:cNvPr id="6" name="object 6"/>
          <p:cNvSpPr txBox="1"/>
          <p:nvPr/>
        </p:nvSpPr>
        <p:spPr>
          <a:xfrm>
            <a:off x="6959600" y="2198914"/>
            <a:ext cx="5678170" cy="5968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lang="ru-RU" sz="2200" b="1" u="sng" spc="-5" dirty="0">
                <a:solidFill>
                  <a:srgbClr val="001F5F"/>
                </a:solidFill>
                <a:latin typeface="Arial Narrow"/>
              </a:rPr>
              <a:t>Положение об аттестационных комиссиях образовательных программ высшего образования и порядке проведения аттестации в НИУ ВШЭ</a:t>
            </a:r>
          </a:p>
          <a:p>
            <a:pPr marL="342900" marR="5080" indent="-342900">
              <a:buFontTx/>
              <a:buChar char="-"/>
            </a:pPr>
            <a:r>
              <a:rPr lang="ru-RU" sz="2000" dirty="0">
                <a:solidFill>
                  <a:srgbClr val="001F5F"/>
                </a:solidFill>
                <a:latin typeface="Arial Narrow"/>
              </a:rPr>
              <a:t>решение о </a:t>
            </a:r>
            <a:r>
              <a:rPr lang="ru-RU" sz="2000" dirty="0" err="1">
                <a:solidFill>
                  <a:srgbClr val="001F5F"/>
                </a:solidFill>
                <a:latin typeface="Arial Narrow"/>
              </a:rPr>
              <a:t>перезачёте</a:t>
            </a:r>
            <a:r>
              <a:rPr lang="ru-RU" sz="2000" dirty="0">
                <a:solidFill>
                  <a:srgbClr val="001F5F"/>
                </a:solidFill>
                <a:latin typeface="Arial Narrow"/>
              </a:rPr>
              <a:t> зачётных единиц и оценок студента, обучающегося в рамках академической мобильности;</a:t>
            </a:r>
          </a:p>
          <a:p>
            <a:pPr marL="342900" marR="5080" indent="-342900">
              <a:buFontTx/>
              <a:buChar char="-"/>
            </a:pPr>
            <a:endParaRPr lang="ru-RU" sz="2000" dirty="0">
              <a:solidFill>
                <a:srgbClr val="001F5F"/>
              </a:solidFill>
              <a:latin typeface="Arial Narrow"/>
            </a:endParaRPr>
          </a:p>
          <a:p>
            <a:pPr marL="342900" marR="5080" indent="-342900">
              <a:buFontTx/>
              <a:buChar char="-"/>
            </a:pPr>
            <a:r>
              <a:rPr lang="ru-RU" sz="2000" dirty="0">
                <a:solidFill>
                  <a:srgbClr val="001F5F"/>
                </a:solidFill>
                <a:latin typeface="Arial Narrow"/>
              </a:rPr>
              <a:t>соответствие между оценками из сертификата, полученного студентом в рамках академической мобильности, и оценками, принятыми в НИУ ВШЭ, если сертификат не содержит точного указания баллов по 10-балльной шкале;</a:t>
            </a:r>
          </a:p>
          <a:p>
            <a:pPr marL="342900" marR="5080" indent="-342900">
              <a:buFontTx/>
              <a:buChar char="-"/>
            </a:pPr>
            <a:endParaRPr lang="ru-RU" sz="2000" dirty="0">
              <a:solidFill>
                <a:srgbClr val="001F5F"/>
              </a:solidFill>
              <a:latin typeface="Arial Narrow"/>
            </a:endParaRPr>
          </a:p>
          <a:p>
            <a:pPr marL="900" indent="-342900">
              <a:buFontTx/>
              <a:buChar char="-"/>
            </a:pPr>
            <a:r>
              <a:rPr lang="ru-RU" sz="2000" dirty="0">
                <a:solidFill>
                  <a:srgbClr val="001F5F"/>
                </a:solidFill>
                <a:latin typeface="Arial Narrow"/>
              </a:rPr>
              <a:t>решение о </a:t>
            </a:r>
            <a:r>
              <a:rPr lang="ru-RU" sz="2000" dirty="0" err="1">
                <a:solidFill>
                  <a:srgbClr val="001F5F"/>
                </a:solidFill>
                <a:latin typeface="Arial Narrow"/>
              </a:rPr>
              <a:t>перезачёте</a:t>
            </a:r>
            <a:r>
              <a:rPr lang="ru-RU" sz="2000" dirty="0">
                <a:solidFill>
                  <a:srgbClr val="001F5F"/>
                </a:solidFill>
                <a:latin typeface="Arial Narrow"/>
              </a:rPr>
              <a:t> зачётных единиц и оценок студентов магистратуры и бакалавриата (АР и АК)</a:t>
            </a:r>
          </a:p>
          <a:p>
            <a:pPr marL="12700" marR="5080"/>
            <a:endParaRPr lang="ru-RU" sz="2000" dirty="0">
              <a:solidFill>
                <a:srgbClr val="001F5F"/>
              </a:solidFill>
              <a:latin typeface="Arial Narrow"/>
            </a:endParaRPr>
          </a:p>
          <a:p>
            <a:pPr marL="12700" marR="447040">
              <a:lnSpc>
                <a:spcPct val="100000"/>
              </a:lnSpc>
              <a:spcBef>
                <a:spcPts val="1800"/>
              </a:spcBef>
              <a:buSzPct val="118750"/>
              <a:tabLst>
                <a:tab pos="255270" algn="l"/>
              </a:tabLst>
            </a:pPr>
            <a:endParaRPr lang="ru-RU" sz="2400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97000" y="371429"/>
            <a:ext cx="1099417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4000" spc="-5" dirty="0" smtClean="0">
                <a:solidFill>
                  <a:srgbClr val="001F5F"/>
                </a:solidFill>
              </a:rPr>
              <a:t>Организационно-правовые документы и</a:t>
            </a:r>
            <a:br>
              <a:rPr lang="ru-RU" sz="4000" spc="-5" dirty="0" smtClean="0">
                <a:solidFill>
                  <a:srgbClr val="001F5F"/>
                </a:solidFill>
              </a:rPr>
            </a:br>
            <a:r>
              <a:rPr lang="ru-RU" sz="4000" spc="-5" dirty="0" smtClean="0">
                <a:solidFill>
                  <a:srgbClr val="001F5F"/>
                </a:solidFill>
              </a:rPr>
              <a:t> локальные акты НИУ </a:t>
            </a:r>
            <a:r>
              <a:rPr lang="ru-RU" sz="4000" spc="-5" dirty="0">
                <a:solidFill>
                  <a:srgbClr val="001F5F"/>
                </a:solidFill>
              </a:rPr>
              <a:t>ВШЭ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289594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963534" y="799504"/>
            <a:ext cx="1127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001F5F"/>
                </a:solidFill>
                <a:latin typeface="Arial Narrow"/>
                <a:ea typeface="+mj-ea"/>
                <a:cs typeface="Arial Narrow"/>
              </a:rPr>
              <a:t>Локальные нормативные акты НИУ ВШЭ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1200" y="2061910"/>
            <a:ext cx="5486400" cy="620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200" b="1" u="sng" spc="-5" dirty="0">
                <a:solidFill>
                  <a:schemeClr val="tx2"/>
                </a:solidFill>
                <a:latin typeface="Arial Narrow"/>
                <a:cs typeface="Arial Narrow"/>
              </a:rPr>
              <a:t>Методические указания по формированию в учебных планов ОП… НИУ ВШЭ в 2020/2021 учебном году</a:t>
            </a: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en-US" sz="1707" dirty="0" smtClean="0">
              <a:solidFill>
                <a:schemeClr val="bg2">
                  <a:lumMod val="50000"/>
                </a:schemeClr>
              </a:solidFill>
              <a:latin typeface="Myriad Pro" pitchFamily="34" charset="0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en-US" sz="2000" dirty="0">
                <a:solidFill>
                  <a:srgbClr val="001F5F"/>
                </a:solidFill>
                <a:latin typeface="Arial Narrow"/>
                <a:cs typeface="Arial Narrow"/>
              </a:rPr>
              <a:t>- 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что является </a:t>
            </a: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онлайн-курсом</a:t>
            </a:r>
            <a:endParaRPr lang="en-US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ru-RU" sz="1707" dirty="0">
              <a:solidFill>
                <a:schemeClr val="bg2">
                  <a:lumMod val="50000"/>
                </a:schemeClr>
              </a:solidFill>
              <a:latin typeface="Myriad Pro" pitchFamily="34" charset="0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дисциплины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в онлайн («MOOC») и смешанном («</a:t>
            </a:r>
            <a:r>
              <a:rPr lang="ru-RU" sz="2000" dirty="0" err="1">
                <a:solidFill>
                  <a:srgbClr val="001F5F"/>
                </a:solidFill>
                <a:latin typeface="Arial Narrow"/>
                <a:cs typeface="Arial Narrow"/>
              </a:rPr>
              <a:t>Blended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») формате изучения</a:t>
            </a: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ru-RU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минимально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допустимое количество дисциплин с использованием онлайн курсов в УП ОП</a:t>
            </a: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ru-RU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в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АСАВ специально разработана директория «Дистанционные курсы»</a:t>
            </a: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ru-RU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минимально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допустимый объем часов на контактную и самостоятельную работу</a:t>
            </a:r>
            <a:endParaRPr lang="en-US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endParaRPr lang="ru-RU" sz="2000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R="5419"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минимальное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количество часов, отводимых на текущий контроль и экзамен для дисциплины </a:t>
            </a:r>
            <a:r>
              <a:rPr lang="en-US" sz="2000" dirty="0">
                <a:solidFill>
                  <a:srgbClr val="001F5F"/>
                </a:solidFill>
                <a:latin typeface="Arial Narrow"/>
                <a:cs typeface="Arial Narrow"/>
              </a:rPr>
              <a:t>Blended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188200" y="2061910"/>
            <a:ext cx="5132176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spcBef>
                <a:spcPts val="2027"/>
              </a:spcBef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200" b="1" u="sng" spc="-5" dirty="0">
                <a:solidFill>
                  <a:schemeClr val="tx2"/>
                </a:solidFill>
                <a:latin typeface="Arial Narrow"/>
                <a:cs typeface="Arial Narrow"/>
              </a:rPr>
              <a:t>Порядок применения электронного обучения, дистанционных образовательных технологий при реализации образовательных программ в НИУ ВШЭ</a:t>
            </a:r>
          </a:p>
          <a:p>
            <a:pPr marR="5419">
              <a:spcBef>
                <a:spcPts val="2027"/>
              </a:spcBef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понятия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ЭО, ДОТ</a:t>
            </a:r>
          </a:p>
          <a:p>
            <a:pPr marR="5419">
              <a:spcBef>
                <a:spcPts val="2027"/>
              </a:spcBef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основные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средства ЭО и ДОТ  (</a:t>
            </a:r>
            <a:r>
              <a:rPr lang="en-US" sz="2000" dirty="0">
                <a:solidFill>
                  <a:srgbClr val="001F5F"/>
                </a:solidFill>
                <a:latin typeface="Arial Narrow"/>
                <a:cs typeface="Arial Narrow"/>
              </a:rPr>
              <a:t>LMS, MOOC…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);</a:t>
            </a:r>
          </a:p>
          <a:p>
            <a:pPr marR="5419">
              <a:spcBef>
                <a:spcPts val="2027"/>
              </a:spcBef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показатели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и параметры, определяющие необходимость и/или ограничения по применению </a:t>
            </a:r>
            <a:r>
              <a:rPr lang="en-US" sz="2000" dirty="0">
                <a:solidFill>
                  <a:srgbClr val="001F5F"/>
                </a:solidFill>
                <a:latin typeface="Arial Narrow"/>
                <a:cs typeface="Arial Narrow"/>
              </a:rPr>
              <a:t>MOO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С в обучении студентов образовательных программ</a:t>
            </a:r>
          </a:p>
          <a:p>
            <a:pPr marR="5419">
              <a:spcBef>
                <a:spcPts val="2027"/>
              </a:spcBef>
              <a:buClr>
                <a:srgbClr val="000000"/>
              </a:buClr>
              <a:buSzPct val="118750"/>
              <a:tabLst>
                <a:tab pos="197788" algn="l"/>
              </a:tabLst>
            </a:pPr>
            <a:r>
              <a:rPr lang="ru-RU" sz="2000" dirty="0" smtClean="0">
                <a:solidFill>
                  <a:srgbClr val="001F5F"/>
                </a:solidFill>
                <a:latin typeface="Arial Narrow"/>
                <a:cs typeface="Arial Narrow"/>
              </a:rPr>
              <a:t>- реализация  </a:t>
            </a:r>
            <a:r>
              <a:rPr lang="ru-RU" sz="2000" dirty="0">
                <a:solidFill>
                  <a:srgbClr val="001F5F"/>
                </a:solidFill>
                <a:latin typeface="Arial Narrow"/>
                <a:cs typeface="Arial Narrow"/>
              </a:rPr>
              <a:t>ОП  с применением исключительно ДОТ</a:t>
            </a:r>
          </a:p>
        </p:txBody>
      </p:sp>
      <p:sp>
        <p:nvSpPr>
          <p:cNvPr id="7" name="object 3"/>
          <p:cNvSpPr/>
          <p:nvPr/>
        </p:nvSpPr>
        <p:spPr>
          <a:xfrm>
            <a:off x="111618" y="150772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58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1549399" y="675906"/>
            <a:ext cx="10746639" cy="7883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1F5F"/>
                </a:solidFill>
                <a:latin typeface="Arial Narrow"/>
                <a:cs typeface="Arial Narrow"/>
              </a:rPr>
              <a:t>Локальная нормативная база (минимум</a:t>
            </a:r>
            <a:r>
              <a:rPr lang="ru-RU" sz="4693" dirty="0">
                <a:solidFill>
                  <a:srgbClr val="002060"/>
                </a:solidFill>
                <a:latin typeface="Myriad Pro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3" name="Freeform: Shape 39">
            <a:extLst>
              <a:ext uri="{FF2B5EF4-FFF2-40B4-BE49-F238E27FC236}">
                <a16:creationId xmlns:a16="http://schemas.microsoft.com/office/drawing/2014/main" id="{B5AD8CF2-6115-4CB8-8F7A-F44C8D85983A}"/>
              </a:ext>
            </a:extLst>
          </p:cNvPr>
          <p:cNvSpPr/>
          <p:nvPr/>
        </p:nvSpPr>
        <p:spPr>
          <a:xfrm>
            <a:off x="4936812" y="2393918"/>
            <a:ext cx="3118869" cy="1798522"/>
          </a:xfrm>
          <a:custGeom>
            <a:avLst/>
            <a:gdLst>
              <a:gd name="connsiteX0" fmla="*/ 951522 w 1903042"/>
              <a:gd name="connsiteY0" fmla="*/ 0 h 1097405"/>
              <a:gd name="connsiteX1" fmla="*/ 980873 w 1903042"/>
              <a:gd name="connsiteY1" fmla="*/ 3892 h 1097405"/>
              <a:gd name="connsiteX2" fmla="*/ 1013134 w 1903042"/>
              <a:gd name="connsiteY2" fmla="*/ 18388 h 1097405"/>
              <a:gd name="connsiteX3" fmla="*/ 1840884 w 1903042"/>
              <a:gd name="connsiteY3" fmla="*/ 493068 h 1097405"/>
              <a:gd name="connsiteX4" fmla="*/ 1887336 w 1903042"/>
              <a:gd name="connsiteY4" fmla="*/ 542866 h 1097405"/>
              <a:gd name="connsiteX5" fmla="*/ 1903025 w 1903042"/>
              <a:gd name="connsiteY5" fmla="*/ 604414 h 1097405"/>
              <a:gd name="connsiteX6" fmla="*/ 1903025 w 1903042"/>
              <a:gd name="connsiteY6" fmla="*/ 979091 h 1097405"/>
              <a:gd name="connsiteX7" fmla="*/ 1882135 w 1903042"/>
              <a:gd name="connsiteY7" fmla="*/ 1016529 h 1097405"/>
              <a:gd name="connsiteX8" fmla="*/ 1840620 w 1903042"/>
              <a:gd name="connsiteY8" fmla="*/ 1016885 h 1097405"/>
              <a:gd name="connsiteX9" fmla="*/ 1543314 w 1903042"/>
              <a:gd name="connsiteY9" fmla="*/ 840940 h 1097405"/>
              <a:gd name="connsiteX10" fmla="*/ 1463015 w 1903042"/>
              <a:gd name="connsiteY10" fmla="*/ 819474 h 1097405"/>
              <a:gd name="connsiteX11" fmla="*/ 1387653 w 1903042"/>
              <a:gd name="connsiteY11" fmla="*/ 840940 h 1097405"/>
              <a:gd name="connsiteX12" fmla="*/ 950464 w 1903042"/>
              <a:gd name="connsiteY12" fmla="*/ 1097405 h 1097405"/>
              <a:gd name="connsiteX13" fmla="*/ 515302 w 1903042"/>
              <a:gd name="connsiteY13" fmla="*/ 840940 h 1097405"/>
              <a:gd name="connsiteX14" fmla="*/ 439940 w 1903042"/>
              <a:gd name="connsiteY14" fmla="*/ 819474 h 1097405"/>
              <a:gd name="connsiteX15" fmla="*/ 359642 w 1903042"/>
              <a:gd name="connsiteY15" fmla="*/ 840940 h 1097405"/>
              <a:gd name="connsiteX16" fmla="*/ 62335 w 1903042"/>
              <a:gd name="connsiteY16" fmla="*/ 1016885 h 1097405"/>
              <a:gd name="connsiteX17" fmla="*/ 20820 w 1903042"/>
              <a:gd name="connsiteY17" fmla="*/ 1016529 h 1097405"/>
              <a:gd name="connsiteX18" fmla="*/ 18 w 1903042"/>
              <a:gd name="connsiteY18" fmla="*/ 979091 h 1097405"/>
              <a:gd name="connsiteX19" fmla="*/ 18 w 1903042"/>
              <a:gd name="connsiteY19" fmla="*/ 604414 h 1097405"/>
              <a:gd name="connsiteX20" fmla="*/ 15620 w 1903042"/>
              <a:gd name="connsiteY20" fmla="*/ 542866 h 1097405"/>
              <a:gd name="connsiteX21" fmla="*/ 62071 w 1903042"/>
              <a:gd name="connsiteY21" fmla="*/ 493068 h 1097405"/>
              <a:gd name="connsiteX22" fmla="*/ 889822 w 1903042"/>
              <a:gd name="connsiteY22" fmla="*/ 18388 h 1097405"/>
              <a:gd name="connsiteX23" fmla="*/ 922170 w 1903042"/>
              <a:gd name="connsiteY23" fmla="*/ 3892 h 1097405"/>
              <a:gd name="connsiteX24" fmla="*/ 951522 w 1903042"/>
              <a:gd name="connsiteY24" fmla="*/ 0 h 109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3042" h="1097405">
                <a:moveTo>
                  <a:pt x="951522" y="0"/>
                </a:moveTo>
                <a:cubicBezTo>
                  <a:pt x="961394" y="0"/>
                  <a:pt x="971266" y="1298"/>
                  <a:pt x="980873" y="3892"/>
                </a:cubicBezTo>
                <a:cubicBezTo>
                  <a:pt x="992332" y="6995"/>
                  <a:pt x="1003173" y="11878"/>
                  <a:pt x="1013134" y="18388"/>
                </a:cubicBezTo>
                <a:lnTo>
                  <a:pt x="1840884" y="493068"/>
                </a:lnTo>
                <a:cubicBezTo>
                  <a:pt x="1860452" y="505378"/>
                  <a:pt x="1876406" y="522520"/>
                  <a:pt x="1887336" y="542866"/>
                </a:cubicBezTo>
                <a:cubicBezTo>
                  <a:pt x="1897472" y="561839"/>
                  <a:pt x="1902937" y="582948"/>
                  <a:pt x="1903025" y="604414"/>
                </a:cubicBezTo>
                <a:lnTo>
                  <a:pt x="1903025" y="979091"/>
                </a:lnTo>
                <a:cubicBezTo>
                  <a:pt x="1903466" y="994453"/>
                  <a:pt x="1895445" y="1008797"/>
                  <a:pt x="1882135" y="1016529"/>
                </a:cubicBezTo>
                <a:cubicBezTo>
                  <a:pt x="1869354" y="1023955"/>
                  <a:pt x="1853577" y="1024108"/>
                  <a:pt x="1840620" y="1016885"/>
                </a:cubicBezTo>
                <a:lnTo>
                  <a:pt x="1543314" y="840940"/>
                </a:lnTo>
                <a:cubicBezTo>
                  <a:pt x="1519074" y="826443"/>
                  <a:pt x="1491309" y="819017"/>
                  <a:pt x="1463015" y="819474"/>
                </a:cubicBezTo>
                <a:cubicBezTo>
                  <a:pt x="1436484" y="819881"/>
                  <a:pt x="1410482" y="827308"/>
                  <a:pt x="1387653" y="840940"/>
                </a:cubicBezTo>
                <a:lnTo>
                  <a:pt x="950464" y="1097405"/>
                </a:lnTo>
                <a:lnTo>
                  <a:pt x="515302" y="840940"/>
                </a:lnTo>
                <a:cubicBezTo>
                  <a:pt x="492473" y="827308"/>
                  <a:pt x="466471" y="819881"/>
                  <a:pt x="439940" y="819474"/>
                </a:cubicBezTo>
                <a:cubicBezTo>
                  <a:pt x="411646" y="819017"/>
                  <a:pt x="383881" y="826443"/>
                  <a:pt x="359642" y="840940"/>
                </a:cubicBezTo>
                <a:lnTo>
                  <a:pt x="62335" y="1016885"/>
                </a:lnTo>
                <a:cubicBezTo>
                  <a:pt x="49378" y="1024108"/>
                  <a:pt x="33601" y="1024006"/>
                  <a:pt x="20820" y="1016529"/>
                </a:cubicBezTo>
                <a:cubicBezTo>
                  <a:pt x="7599" y="1008797"/>
                  <a:pt x="-422" y="994453"/>
                  <a:pt x="18" y="979091"/>
                </a:cubicBezTo>
                <a:lnTo>
                  <a:pt x="18" y="604414"/>
                </a:lnTo>
                <a:cubicBezTo>
                  <a:pt x="195" y="582948"/>
                  <a:pt x="5571" y="561839"/>
                  <a:pt x="15620" y="542866"/>
                </a:cubicBezTo>
                <a:cubicBezTo>
                  <a:pt x="26549" y="522520"/>
                  <a:pt x="42591" y="505327"/>
                  <a:pt x="62071" y="493068"/>
                </a:cubicBezTo>
                <a:lnTo>
                  <a:pt x="889822" y="18388"/>
                </a:lnTo>
                <a:cubicBezTo>
                  <a:pt x="899782" y="11878"/>
                  <a:pt x="910711" y="6995"/>
                  <a:pt x="922170" y="3892"/>
                </a:cubicBezTo>
                <a:cubicBezTo>
                  <a:pt x="931778" y="1298"/>
                  <a:pt x="941650" y="0"/>
                  <a:pt x="9515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4" name="Freeform: Shape 40">
            <a:extLst>
              <a:ext uri="{FF2B5EF4-FFF2-40B4-BE49-F238E27FC236}">
                <a16:creationId xmlns:a16="http://schemas.microsoft.com/office/drawing/2014/main" id="{4221B9C6-30A0-47D4-A88F-564389C46683}"/>
              </a:ext>
            </a:extLst>
          </p:cNvPr>
          <p:cNvSpPr/>
          <p:nvPr/>
        </p:nvSpPr>
        <p:spPr>
          <a:xfrm>
            <a:off x="4942699" y="3843491"/>
            <a:ext cx="1398640" cy="1606831"/>
          </a:xfrm>
          <a:custGeom>
            <a:avLst/>
            <a:gdLst>
              <a:gd name="connsiteX0" fmla="*/ 429818 w 853409"/>
              <a:gd name="connsiteY0" fmla="*/ 23 h 980441"/>
              <a:gd name="connsiteX1" fmla="*/ 457465 w 853409"/>
              <a:gd name="connsiteY1" fmla="*/ 7667 h 980441"/>
              <a:gd name="connsiteX2" fmla="*/ 843423 w 853409"/>
              <a:gd name="connsiteY2" fmla="*/ 231346 h 980441"/>
              <a:gd name="connsiteX3" fmla="*/ 853409 w 853409"/>
              <a:gd name="connsiteY3" fmla="*/ 247971 h 980441"/>
              <a:gd name="connsiteX4" fmla="*/ 844200 w 853409"/>
              <a:gd name="connsiteY4" fmla="*/ 264325 h 980441"/>
              <a:gd name="connsiteX5" fmla="*/ 532455 w 853409"/>
              <a:gd name="connsiteY5" fmla="*/ 453134 h 980441"/>
              <a:gd name="connsiteX6" fmla="*/ 475457 w 853409"/>
              <a:gd name="connsiteY6" fmla="*/ 512386 h 980441"/>
              <a:gd name="connsiteX7" fmla="*/ 455226 w 853409"/>
              <a:gd name="connsiteY7" fmla="*/ 582526 h 980441"/>
              <a:gd name="connsiteX8" fmla="*/ 444776 w 853409"/>
              <a:gd name="connsiteY8" fmla="*/ 961709 h 980441"/>
              <a:gd name="connsiteX9" fmla="*/ 435349 w 853409"/>
              <a:gd name="connsiteY9" fmla="*/ 977892 h 980441"/>
              <a:gd name="connsiteX10" fmla="*/ 415976 w 853409"/>
              <a:gd name="connsiteY10" fmla="*/ 977657 h 980441"/>
              <a:gd name="connsiteX11" fmla="*/ 30038 w 853409"/>
              <a:gd name="connsiteY11" fmla="*/ 753943 h 980441"/>
              <a:gd name="connsiteX12" fmla="*/ 9416 w 853409"/>
              <a:gd name="connsiteY12" fmla="*/ 734033 h 980441"/>
              <a:gd name="connsiteX13" fmla="*/ 319 w 853409"/>
              <a:gd name="connsiteY13" fmla="*/ 704617 h 980441"/>
              <a:gd name="connsiteX14" fmla="*/ 98 w 853409"/>
              <a:gd name="connsiteY14" fmla="*/ 273396 h 980441"/>
              <a:gd name="connsiteX15" fmla="*/ 1633 w 853409"/>
              <a:gd name="connsiteY15" fmla="*/ 257479 h 980441"/>
              <a:gd name="connsiteX16" fmla="*/ 14830 w 853409"/>
              <a:gd name="connsiteY16" fmla="*/ 234436 h 980441"/>
              <a:gd name="connsiteX17" fmla="*/ 27783 w 853409"/>
              <a:gd name="connsiteY17" fmla="*/ 225058 h 980441"/>
              <a:gd name="connsiteX18" fmla="*/ 399843 w 853409"/>
              <a:gd name="connsiteY18" fmla="*/ 7060 h 980441"/>
              <a:gd name="connsiteX19" fmla="*/ 429818 w 853409"/>
              <a:gd name="connsiteY19" fmla="*/ 23 h 9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3409" h="980441">
                <a:moveTo>
                  <a:pt x="429818" y="23"/>
                </a:moveTo>
                <a:cubicBezTo>
                  <a:pt x="439534" y="296"/>
                  <a:pt x="449011" y="2916"/>
                  <a:pt x="457465" y="7667"/>
                </a:cubicBezTo>
                <a:lnTo>
                  <a:pt x="843423" y="231346"/>
                </a:lnTo>
                <a:cubicBezTo>
                  <a:pt x="849539" y="234664"/>
                  <a:pt x="853353" y="241036"/>
                  <a:pt x="853409" y="247971"/>
                </a:cubicBezTo>
                <a:cubicBezTo>
                  <a:pt x="853445" y="254665"/>
                  <a:pt x="849952" y="260901"/>
                  <a:pt x="844200" y="264325"/>
                </a:cubicBezTo>
                <a:lnTo>
                  <a:pt x="532455" y="453134"/>
                </a:lnTo>
                <a:cubicBezTo>
                  <a:pt x="508672" y="467629"/>
                  <a:pt x="489042" y="488046"/>
                  <a:pt x="475457" y="512386"/>
                </a:cubicBezTo>
                <a:cubicBezTo>
                  <a:pt x="463429" y="533936"/>
                  <a:pt x="456527" y="557916"/>
                  <a:pt x="455226" y="582526"/>
                </a:cubicBezTo>
                <a:lnTo>
                  <a:pt x="444776" y="961709"/>
                </a:lnTo>
                <a:cubicBezTo>
                  <a:pt x="444733" y="968403"/>
                  <a:pt x="441121" y="974572"/>
                  <a:pt x="435349" y="977892"/>
                </a:cubicBezTo>
                <a:cubicBezTo>
                  <a:pt x="429319" y="981387"/>
                  <a:pt x="421883" y="981270"/>
                  <a:pt x="415976" y="977657"/>
                </a:cubicBezTo>
                <a:lnTo>
                  <a:pt x="30038" y="753943"/>
                </a:lnTo>
                <a:cubicBezTo>
                  <a:pt x="21643" y="749089"/>
                  <a:pt x="14587" y="742241"/>
                  <a:pt x="9416" y="734033"/>
                </a:cubicBezTo>
                <a:cubicBezTo>
                  <a:pt x="3878" y="725155"/>
                  <a:pt x="750" y="715034"/>
                  <a:pt x="319" y="704617"/>
                </a:cubicBezTo>
                <a:lnTo>
                  <a:pt x="98" y="273396"/>
                </a:lnTo>
                <a:cubicBezTo>
                  <a:pt x="-237" y="268051"/>
                  <a:pt x="291" y="262647"/>
                  <a:pt x="1633" y="257479"/>
                </a:cubicBezTo>
                <a:cubicBezTo>
                  <a:pt x="3937" y="248767"/>
                  <a:pt x="8482" y="240832"/>
                  <a:pt x="14830" y="234436"/>
                </a:cubicBezTo>
                <a:cubicBezTo>
                  <a:pt x="18629" y="230630"/>
                  <a:pt x="23003" y="227475"/>
                  <a:pt x="27783" y="225058"/>
                </a:cubicBezTo>
                <a:lnTo>
                  <a:pt x="399843" y="7060"/>
                </a:lnTo>
                <a:cubicBezTo>
                  <a:pt x="409046" y="2161"/>
                  <a:pt x="419358" y="-262"/>
                  <a:pt x="42981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6" rtlCol="0" anchor="ctr"/>
          <a:lstStyle/>
          <a:p>
            <a:r>
              <a:rPr lang="en-US" sz="4267" b="1"/>
              <a:t>03</a:t>
            </a:r>
          </a:p>
        </p:txBody>
      </p:sp>
      <p:sp>
        <p:nvSpPr>
          <p:cNvPr id="5" name="Freeform: Shape 41">
            <a:extLst>
              <a:ext uri="{FF2B5EF4-FFF2-40B4-BE49-F238E27FC236}">
                <a16:creationId xmlns:a16="http://schemas.microsoft.com/office/drawing/2014/main" id="{ED64C63A-1FCF-43CC-9A81-20CCD6F3D47D}"/>
              </a:ext>
            </a:extLst>
          </p:cNvPr>
          <p:cNvSpPr/>
          <p:nvPr/>
        </p:nvSpPr>
        <p:spPr>
          <a:xfrm>
            <a:off x="6658571" y="3846721"/>
            <a:ext cx="1402213" cy="1600346"/>
          </a:xfrm>
          <a:custGeom>
            <a:avLst/>
            <a:gdLst>
              <a:gd name="connsiteX0" fmla="*/ 426606 w 855589"/>
              <a:gd name="connsiteY0" fmla="*/ 18 h 976484"/>
              <a:gd name="connsiteX1" fmla="*/ 456559 w 855589"/>
              <a:gd name="connsiteY1" fmla="*/ 7147 h 976484"/>
              <a:gd name="connsiteX2" fmla="*/ 827944 w 855589"/>
              <a:gd name="connsiteY2" fmla="*/ 226292 h 976484"/>
              <a:gd name="connsiteX3" fmla="*/ 840868 w 855589"/>
              <a:gd name="connsiteY3" fmla="*/ 235710 h 976484"/>
              <a:gd name="connsiteX4" fmla="*/ 853995 w 855589"/>
              <a:gd name="connsiteY4" fmla="*/ 258793 h 976484"/>
              <a:gd name="connsiteX5" fmla="*/ 855480 w 855589"/>
              <a:gd name="connsiteY5" fmla="*/ 274715 h 976484"/>
              <a:gd name="connsiteX6" fmla="*/ 853929 w 855589"/>
              <a:gd name="connsiteY6" fmla="*/ 705933 h 976484"/>
              <a:gd name="connsiteX7" fmla="*/ 844742 w 855589"/>
              <a:gd name="connsiteY7" fmla="*/ 735321 h 976484"/>
              <a:gd name="connsiteX8" fmla="*/ 824098 w 855589"/>
              <a:gd name="connsiteY8" fmla="*/ 755237 h 976484"/>
              <a:gd name="connsiteX9" fmla="*/ 435202 w 855589"/>
              <a:gd name="connsiteY9" fmla="*/ 973767 h 976484"/>
              <a:gd name="connsiteX10" fmla="*/ 415809 w 855589"/>
              <a:gd name="connsiteY10" fmla="*/ 973908 h 976484"/>
              <a:gd name="connsiteX11" fmla="*/ 406412 w 855589"/>
              <a:gd name="connsiteY11" fmla="*/ 957661 h 976484"/>
              <a:gd name="connsiteX12" fmla="*/ 402417 w 855589"/>
              <a:gd name="connsiteY12" fmla="*/ 593220 h 976484"/>
              <a:gd name="connsiteX13" fmla="*/ 380394 w 855589"/>
              <a:gd name="connsiteY13" fmla="*/ 514008 h 976484"/>
              <a:gd name="connsiteX14" fmla="*/ 330294 w 855589"/>
              <a:gd name="connsiteY14" fmla="*/ 460913 h 976484"/>
              <a:gd name="connsiteX15" fmla="*/ 9140 w 855589"/>
              <a:gd name="connsiteY15" fmla="*/ 259049 h 976484"/>
              <a:gd name="connsiteX16" fmla="*/ 2 w 855589"/>
              <a:gd name="connsiteY16" fmla="*/ 242701 h 976484"/>
              <a:gd name="connsiteX17" fmla="*/ 10058 w 855589"/>
              <a:gd name="connsiteY17" fmla="*/ 226142 h 976484"/>
              <a:gd name="connsiteX18" fmla="*/ 398974 w 855589"/>
              <a:gd name="connsiteY18" fmla="*/ 7646 h 976484"/>
              <a:gd name="connsiteX19" fmla="*/ 426606 w 855589"/>
              <a:gd name="connsiteY19" fmla="*/ 18 h 97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5589" h="976484">
                <a:moveTo>
                  <a:pt x="426606" y="18"/>
                </a:moveTo>
                <a:cubicBezTo>
                  <a:pt x="437066" y="-235"/>
                  <a:pt x="447371" y="2220"/>
                  <a:pt x="456559" y="7147"/>
                </a:cubicBezTo>
                <a:lnTo>
                  <a:pt x="827944" y="226292"/>
                </a:lnTo>
                <a:cubicBezTo>
                  <a:pt x="832717" y="228723"/>
                  <a:pt x="837101" y="231926"/>
                  <a:pt x="840868" y="235710"/>
                </a:cubicBezTo>
                <a:cubicBezTo>
                  <a:pt x="847197" y="242125"/>
                  <a:pt x="851717" y="250074"/>
                  <a:pt x="853995" y="258793"/>
                </a:cubicBezTo>
                <a:cubicBezTo>
                  <a:pt x="855340" y="264000"/>
                  <a:pt x="855831" y="269371"/>
                  <a:pt x="855480" y="274715"/>
                </a:cubicBezTo>
                <a:lnTo>
                  <a:pt x="853929" y="705933"/>
                </a:lnTo>
                <a:cubicBezTo>
                  <a:pt x="853466" y="716349"/>
                  <a:pt x="850307" y="726460"/>
                  <a:pt x="844742" y="735321"/>
                </a:cubicBezTo>
                <a:cubicBezTo>
                  <a:pt x="839565" y="743547"/>
                  <a:pt x="832488" y="750373"/>
                  <a:pt x="824098" y="755237"/>
                </a:cubicBezTo>
                <a:lnTo>
                  <a:pt x="435202" y="973767"/>
                </a:lnTo>
                <a:cubicBezTo>
                  <a:pt x="429234" y="977345"/>
                  <a:pt x="421808" y="977387"/>
                  <a:pt x="415809" y="973908"/>
                </a:cubicBezTo>
                <a:cubicBezTo>
                  <a:pt x="410027" y="970535"/>
                  <a:pt x="406434" y="964355"/>
                  <a:pt x="406412" y="957661"/>
                </a:cubicBezTo>
                <a:lnTo>
                  <a:pt x="402417" y="593220"/>
                </a:lnTo>
                <a:cubicBezTo>
                  <a:pt x="402033" y="565371"/>
                  <a:pt x="394440" y="538084"/>
                  <a:pt x="380394" y="514008"/>
                </a:cubicBezTo>
                <a:cubicBezTo>
                  <a:pt x="367956" y="492691"/>
                  <a:pt x="350821" y="474551"/>
                  <a:pt x="330294" y="460913"/>
                </a:cubicBezTo>
                <a:lnTo>
                  <a:pt x="9140" y="259049"/>
                </a:lnTo>
                <a:cubicBezTo>
                  <a:pt x="3399" y="255607"/>
                  <a:pt x="-75" y="249360"/>
                  <a:pt x="2" y="242701"/>
                </a:cubicBezTo>
                <a:cubicBezTo>
                  <a:pt x="59" y="235732"/>
                  <a:pt x="3943" y="229390"/>
                  <a:pt x="10058" y="226142"/>
                </a:cubicBezTo>
                <a:lnTo>
                  <a:pt x="398974" y="7646"/>
                </a:lnTo>
                <a:cubicBezTo>
                  <a:pt x="407424" y="2887"/>
                  <a:pt x="416909" y="295"/>
                  <a:pt x="42660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7536" rtlCol="0" anchor="ctr"/>
          <a:lstStyle/>
          <a:p>
            <a:pPr algn="r"/>
            <a:r>
              <a:rPr lang="en-US" sz="4267" b="1"/>
              <a:t>01</a:t>
            </a:r>
          </a:p>
        </p:txBody>
      </p:sp>
      <p:sp>
        <p:nvSpPr>
          <p:cNvPr id="6" name="Freeform: Shape 72">
            <a:extLst>
              <a:ext uri="{FF2B5EF4-FFF2-40B4-BE49-F238E27FC236}">
                <a16:creationId xmlns:a16="http://schemas.microsoft.com/office/drawing/2014/main" id="{522D5FB8-C8B1-4C30-B115-96FF420F6110}"/>
              </a:ext>
            </a:extLst>
          </p:cNvPr>
          <p:cNvSpPr/>
          <p:nvPr/>
        </p:nvSpPr>
        <p:spPr>
          <a:xfrm>
            <a:off x="6687719" y="4347787"/>
            <a:ext cx="2228709" cy="3048790"/>
          </a:xfrm>
          <a:custGeom>
            <a:avLst/>
            <a:gdLst>
              <a:gd name="connsiteX0" fmla="*/ 947886 w 1359893"/>
              <a:gd name="connsiteY0" fmla="*/ 4 h 1860282"/>
              <a:gd name="connsiteX1" fmla="*/ 969230 w 1359893"/>
              <a:gd name="connsiteY1" fmla="*/ 6167 h 1860282"/>
              <a:gd name="connsiteX2" fmla="*/ 1294203 w 1359893"/>
              <a:gd name="connsiteY2" fmla="*/ 192650 h 1860282"/>
              <a:gd name="connsiteX3" fmla="*/ 1339821 w 1359893"/>
              <a:gd name="connsiteY3" fmla="*/ 236815 h 1860282"/>
              <a:gd name="connsiteX4" fmla="*/ 1359893 w 1359893"/>
              <a:gd name="connsiteY4" fmla="*/ 301889 h 1860282"/>
              <a:gd name="connsiteX5" fmla="*/ 1359618 w 1359893"/>
              <a:gd name="connsiteY5" fmla="*/ 1256086 h 1860282"/>
              <a:gd name="connsiteX6" fmla="*/ 1356091 w 1359893"/>
              <a:gd name="connsiteY6" fmla="*/ 1291358 h 1860282"/>
              <a:gd name="connsiteX7" fmla="*/ 1326874 w 1359893"/>
              <a:gd name="connsiteY7" fmla="*/ 1342274 h 1860282"/>
              <a:gd name="connsiteX8" fmla="*/ 1298244 w 1359893"/>
              <a:gd name="connsiteY8" fmla="*/ 1363040 h 1860282"/>
              <a:gd name="connsiteX9" fmla="*/ 474551 w 1359893"/>
              <a:gd name="connsiteY9" fmla="*/ 1844726 h 1860282"/>
              <a:gd name="connsiteX10" fmla="*/ 408240 w 1359893"/>
              <a:gd name="connsiteY10" fmla="*/ 1860230 h 1860282"/>
              <a:gd name="connsiteX11" fmla="*/ 347048 w 1359893"/>
              <a:gd name="connsiteY11" fmla="*/ 1843205 h 1860282"/>
              <a:gd name="connsiteX12" fmla="*/ 22075 w 1359893"/>
              <a:gd name="connsiteY12" fmla="*/ 1656723 h 1860282"/>
              <a:gd name="connsiteX13" fmla="*/ 1 w 1359893"/>
              <a:gd name="connsiteY13" fmla="*/ 1619971 h 1860282"/>
              <a:gd name="connsiteX14" fmla="*/ 20355 w 1359893"/>
              <a:gd name="connsiteY14" fmla="*/ 1583786 h 1860282"/>
              <a:gd name="connsiteX15" fmla="*/ 320933 w 1359893"/>
              <a:gd name="connsiteY15" fmla="*/ 1413490 h 1860282"/>
              <a:gd name="connsiteX16" fmla="*/ 379517 w 1359893"/>
              <a:gd name="connsiteY16" fmla="*/ 1354528 h 1860282"/>
              <a:gd name="connsiteX17" fmla="*/ 398408 w 1359893"/>
              <a:gd name="connsiteY17" fmla="*/ 1278480 h 1860282"/>
              <a:gd name="connsiteX18" fmla="*/ 393560 w 1359893"/>
              <a:gd name="connsiteY18" fmla="*/ 771641 h 1860282"/>
              <a:gd name="connsiteX19" fmla="*/ 832590 w 1359893"/>
              <a:gd name="connsiteY19" fmla="*/ 521854 h 1860282"/>
              <a:gd name="connsiteX20" fmla="*/ 888716 w 1359893"/>
              <a:gd name="connsiteY20" fmla="*/ 467173 h 1860282"/>
              <a:gd name="connsiteX21" fmla="*/ 910064 w 1359893"/>
              <a:gd name="connsiteY21" fmla="*/ 386843 h 1860282"/>
              <a:gd name="connsiteX22" fmla="*/ 905434 w 1359893"/>
              <a:gd name="connsiteY22" fmla="*/ 41407 h 1860282"/>
              <a:gd name="connsiteX23" fmla="*/ 926406 w 1359893"/>
              <a:gd name="connsiteY23" fmla="*/ 5576 h 1860282"/>
              <a:gd name="connsiteX24" fmla="*/ 947886 w 1359893"/>
              <a:gd name="connsiteY24" fmla="*/ 4 h 186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9893" h="1860282">
                <a:moveTo>
                  <a:pt x="947886" y="4"/>
                </a:moveTo>
                <a:cubicBezTo>
                  <a:pt x="955293" y="101"/>
                  <a:pt x="962678" y="2153"/>
                  <a:pt x="969230" y="6167"/>
                </a:cubicBezTo>
                <a:lnTo>
                  <a:pt x="1294203" y="192650"/>
                </a:lnTo>
                <a:cubicBezTo>
                  <a:pt x="1312733" y="203486"/>
                  <a:pt x="1328366" y="218656"/>
                  <a:pt x="1339821" y="236815"/>
                </a:cubicBezTo>
                <a:cubicBezTo>
                  <a:pt x="1352028" y="256421"/>
                  <a:pt x="1358955" y="278892"/>
                  <a:pt x="1359893" y="301889"/>
                </a:cubicBezTo>
                <a:lnTo>
                  <a:pt x="1359618" y="1256086"/>
                </a:lnTo>
                <a:cubicBezTo>
                  <a:pt x="1360308" y="1267965"/>
                  <a:pt x="1359103" y="1279876"/>
                  <a:pt x="1356091" y="1291358"/>
                </a:cubicBezTo>
                <a:cubicBezTo>
                  <a:pt x="1351028" y="1310607"/>
                  <a:pt x="1340937" y="1328190"/>
                  <a:pt x="1326874" y="1342274"/>
                </a:cubicBezTo>
                <a:cubicBezTo>
                  <a:pt x="1318479" y="1350668"/>
                  <a:pt x="1308848" y="1357641"/>
                  <a:pt x="1298244" y="1363040"/>
                </a:cubicBezTo>
                <a:lnTo>
                  <a:pt x="474551" y="1844726"/>
                </a:lnTo>
                <a:cubicBezTo>
                  <a:pt x="454135" y="1855571"/>
                  <a:pt x="431327" y="1860877"/>
                  <a:pt x="408240" y="1860230"/>
                </a:cubicBezTo>
                <a:cubicBezTo>
                  <a:pt x="386739" y="1859579"/>
                  <a:pt x="365710" y="1853812"/>
                  <a:pt x="347048" y="1843205"/>
                </a:cubicBezTo>
                <a:lnTo>
                  <a:pt x="22075" y="1656723"/>
                </a:lnTo>
                <a:cubicBezTo>
                  <a:pt x="8532" y="1649459"/>
                  <a:pt x="83" y="1635363"/>
                  <a:pt x="1" y="1619971"/>
                </a:cubicBezTo>
                <a:cubicBezTo>
                  <a:pt x="-79" y="1605189"/>
                  <a:pt x="7642" y="1591429"/>
                  <a:pt x="20355" y="1583786"/>
                </a:cubicBezTo>
                <a:lnTo>
                  <a:pt x="320933" y="1413490"/>
                </a:lnTo>
                <a:cubicBezTo>
                  <a:pt x="345571" y="1399682"/>
                  <a:pt x="365831" y="1379296"/>
                  <a:pt x="379517" y="1354528"/>
                </a:cubicBezTo>
                <a:cubicBezTo>
                  <a:pt x="392368" y="1331314"/>
                  <a:pt x="398869" y="1305065"/>
                  <a:pt x="398408" y="1278480"/>
                </a:cubicBezTo>
                <a:lnTo>
                  <a:pt x="393560" y="771641"/>
                </a:lnTo>
                <a:lnTo>
                  <a:pt x="832590" y="521854"/>
                </a:lnTo>
                <a:cubicBezTo>
                  <a:pt x="855776" y="508838"/>
                  <a:pt x="875159" y="489982"/>
                  <a:pt x="888716" y="467173"/>
                </a:cubicBezTo>
                <a:cubicBezTo>
                  <a:pt x="903196" y="442860"/>
                  <a:pt x="910574" y="415082"/>
                  <a:pt x="910064" y="386843"/>
                </a:cubicBezTo>
                <a:lnTo>
                  <a:pt x="905434" y="41407"/>
                </a:lnTo>
                <a:cubicBezTo>
                  <a:pt x="905618" y="26574"/>
                  <a:pt x="913559" y="12940"/>
                  <a:pt x="926406" y="5576"/>
                </a:cubicBezTo>
                <a:cubicBezTo>
                  <a:pt x="933049" y="1767"/>
                  <a:pt x="940479" y="-93"/>
                  <a:pt x="947886" y="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7" name="Freeform: Shape 73">
            <a:extLst>
              <a:ext uri="{FF2B5EF4-FFF2-40B4-BE49-F238E27FC236}">
                <a16:creationId xmlns:a16="http://schemas.microsoft.com/office/drawing/2014/main" id="{F7E90E73-2452-4098-9B68-211047AB7427}"/>
              </a:ext>
            </a:extLst>
          </p:cNvPr>
          <p:cNvSpPr/>
          <p:nvPr/>
        </p:nvSpPr>
        <p:spPr>
          <a:xfrm>
            <a:off x="4088372" y="4347841"/>
            <a:ext cx="2229062" cy="3048756"/>
          </a:xfrm>
          <a:custGeom>
            <a:avLst/>
            <a:gdLst>
              <a:gd name="connsiteX0" fmla="*/ 411919 w 1360108"/>
              <a:gd name="connsiteY0" fmla="*/ 3 h 1860261"/>
              <a:gd name="connsiteX1" fmla="*/ 433439 w 1360108"/>
              <a:gd name="connsiteY1" fmla="*/ 5639 h 1860261"/>
              <a:gd name="connsiteX2" fmla="*/ 454416 w 1360108"/>
              <a:gd name="connsiteY2" fmla="*/ 41466 h 1860261"/>
              <a:gd name="connsiteX3" fmla="*/ 449842 w 1360108"/>
              <a:gd name="connsiteY3" fmla="*/ 386903 h 1860261"/>
              <a:gd name="connsiteX4" fmla="*/ 471203 w 1360108"/>
              <a:gd name="connsiteY4" fmla="*/ 467229 h 1860261"/>
              <a:gd name="connsiteX5" fmla="*/ 527339 w 1360108"/>
              <a:gd name="connsiteY5" fmla="*/ 521901 h 1860261"/>
              <a:gd name="connsiteX6" fmla="*/ 967418 w 1360108"/>
              <a:gd name="connsiteY6" fmla="*/ 773374 h 1860261"/>
              <a:gd name="connsiteX7" fmla="*/ 961645 w 1360108"/>
              <a:gd name="connsiteY7" fmla="*/ 1278456 h 1860261"/>
              <a:gd name="connsiteX8" fmla="*/ 980548 w 1360108"/>
              <a:gd name="connsiteY8" fmla="*/ 1354501 h 1860261"/>
              <a:gd name="connsiteX9" fmla="*/ 1039141 w 1360108"/>
              <a:gd name="connsiteY9" fmla="*/ 1413454 h 1860261"/>
              <a:gd name="connsiteX10" fmla="*/ 1339747 w 1360108"/>
              <a:gd name="connsiteY10" fmla="*/ 1583700 h 1860261"/>
              <a:gd name="connsiteX11" fmla="*/ 1360107 w 1360108"/>
              <a:gd name="connsiteY11" fmla="*/ 1619882 h 1860261"/>
              <a:gd name="connsiteX12" fmla="*/ 1337995 w 1360108"/>
              <a:gd name="connsiteY12" fmla="*/ 1656561 h 1860261"/>
              <a:gd name="connsiteX13" fmla="*/ 1013053 w 1360108"/>
              <a:gd name="connsiteY13" fmla="*/ 1843096 h 1860261"/>
              <a:gd name="connsiteX14" fmla="*/ 951908 w 1360108"/>
              <a:gd name="connsiteY14" fmla="*/ 1860208 h 1860261"/>
              <a:gd name="connsiteX15" fmla="*/ 885594 w 1360108"/>
              <a:gd name="connsiteY15" fmla="*/ 1844715 h 1860261"/>
              <a:gd name="connsiteX16" fmla="*/ 61822 w 1360108"/>
              <a:gd name="connsiteY16" fmla="*/ 1363163 h 1860261"/>
              <a:gd name="connsiteX17" fmla="*/ 33145 w 1360108"/>
              <a:gd name="connsiteY17" fmla="*/ 1342325 h 1860261"/>
              <a:gd name="connsiteX18" fmla="*/ 3919 w 1360108"/>
              <a:gd name="connsiteY18" fmla="*/ 1291414 h 1860261"/>
              <a:gd name="connsiteX19" fmla="*/ 431 w 1360108"/>
              <a:gd name="connsiteY19" fmla="*/ 1256219 h 1860261"/>
              <a:gd name="connsiteX20" fmla="*/ 0 w 1360108"/>
              <a:gd name="connsiteY20" fmla="*/ 302022 h 1860261"/>
              <a:gd name="connsiteX21" fmla="*/ 20061 w 1360108"/>
              <a:gd name="connsiteY21" fmla="*/ 236945 h 1860261"/>
              <a:gd name="connsiteX22" fmla="*/ 65628 w 1360108"/>
              <a:gd name="connsiteY22" fmla="*/ 192696 h 1860261"/>
              <a:gd name="connsiteX23" fmla="*/ 390571 w 1360108"/>
              <a:gd name="connsiteY23" fmla="*/ 6160 h 1860261"/>
              <a:gd name="connsiteX24" fmla="*/ 411919 w 1360108"/>
              <a:gd name="connsiteY24" fmla="*/ 3 h 186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0108" h="1860261">
                <a:moveTo>
                  <a:pt x="411919" y="3"/>
                </a:moveTo>
                <a:cubicBezTo>
                  <a:pt x="419332" y="-85"/>
                  <a:pt x="426773" y="1792"/>
                  <a:pt x="433439" y="5639"/>
                </a:cubicBezTo>
                <a:cubicBezTo>
                  <a:pt x="446242" y="13026"/>
                  <a:pt x="454230" y="26633"/>
                  <a:pt x="454416" y="41466"/>
                </a:cubicBezTo>
                <a:lnTo>
                  <a:pt x="449842" y="386903"/>
                </a:lnTo>
                <a:cubicBezTo>
                  <a:pt x="449338" y="415142"/>
                  <a:pt x="456720" y="442919"/>
                  <a:pt x="471203" y="467229"/>
                </a:cubicBezTo>
                <a:cubicBezTo>
                  <a:pt x="484765" y="490036"/>
                  <a:pt x="504151" y="508889"/>
                  <a:pt x="527339" y="521901"/>
                </a:cubicBezTo>
                <a:lnTo>
                  <a:pt x="967418" y="773374"/>
                </a:lnTo>
                <a:lnTo>
                  <a:pt x="961645" y="1278456"/>
                </a:lnTo>
                <a:cubicBezTo>
                  <a:pt x="961188" y="1305041"/>
                  <a:pt x="967693" y="1331289"/>
                  <a:pt x="980548" y="1354501"/>
                </a:cubicBezTo>
                <a:cubicBezTo>
                  <a:pt x="994238" y="1379267"/>
                  <a:pt x="1014501" y="1399649"/>
                  <a:pt x="1039141" y="1413454"/>
                </a:cubicBezTo>
                <a:lnTo>
                  <a:pt x="1339747" y="1583700"/>
                </a:lnTo>
                <a:cubicBezTo>
                  <a:pt x="1352462" y="1591341"/>
                  <a:pt x="1360229" y="1605075"/>
                  <a:pt x="1360107" y="1619882"/>
                </a:cubicBezTo>
                <a:cubicBezTo>
                  <a:pt x="1359984" y="1635197"/>
                  <a:pt x="1351537" y="1649295"/>
                  <a:pt x="1337995" y="1656561"/>
                </a:cubicBezTo>
                <a:lnTo>
                  <a:pt x="1013053" y="1843096"/>
                </a:lnTo>
                <a:cubicBezTo>
                  <a:pt x="994349" y="1853630"/>
                  <a:pt x="973365" y="1859477"/>
                  <a:pt x="951908" y="1860208"/>
                </a:cubicBezTo>
                <a:cubicBezTo>
                  <a:pt x="928821" y="1860859"/>
                  <a:pt x="905924" y="1855505"/>
                  <a:pt x="885594" y="1844715"/>
                </a:cubicBezTo>
                <a:lnTo>
                  <a:pt x="61822" y="1363163"/>
                </a:lnTo>
                <a:cubicBezTo>
                  <a:pt x="51217" y="1357766"/>
                  <a:pt x="41541" y="1350718"/>
                  <a:pt x="33145" y="1342325"/>
                </a:cubicBezTo>
                <a:cubicBezTo>
                  <a:pt x="19079" y="1328244"/>
                  <a:pt x="8986" y="1310662"/>
                  <a:pt x="3919" y="1291414"/>
                </a:cubicBezTo>
                <a:cubicBezTo>
                  <a:pt x="906" y="1279932"/>
                  <a:pt x="-257" y="1268099"/>
                  <a:pt x="431" y="1256219"/>
                </a:cubicBezTo>
                <a:lnTo>
                  <a:pt x="0" y="302022"/>
                </a:lnTo>
                <a:cubicBezTo>
                  <a:pt x="934" y="278923"/>
                  <a:pt x="7857" y="256553"/>
                  <a:pt x="20061" y="236945"/>
                </a:cubicBezTo>
                <a:cubicBezTo>
                  <a:pt x="31469" y="218708"/>
                  <a:pt x="47056" y="203459"/>
                  <a:pt x="65628" y="192696"/>
                </a:cubicBezTo>
                <a:lnTo>
                  <a:pt x="390571" y="6160"/>
                </a:lnTo>
                <a:cubicBezTo>
                  <a:pt x="397123" y="2145"/>
                  <a:pt x="404507" y="91"/>
                  <a:pt x="411919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8" name="Freeform: Shape 74">
            <a:extLst>
              <a:ext uri="{FF2B5EF4-FFF2-40B4-BE49-F238E27FC236}">
                <a16:creationId xmlns:a16="http://schemas.microsoft.com/office/drawing/2014/main" id="{3689AC02-F0CA-4E1E-94C8-C19CBA8BA16E}"/>
              </a:ext>
            </a:extLst>
          </p:cNvPr>
          <p:cNvSpPr/>
          <p:nvPr/>
        </p:nvSpPr>
        <p:spPr>
          <a:xfrm>
            <a:off x="5780668" y="5726362"/>
            <a:ext cx="1413270" cy="1210668"/>
          </a:xfrm>
          <a:custGeom>
            <a:avLst/>
            <a:gdLst>
              <a:gd name="connsiteX0" fmla="*/ 30508 w 862336"/>
              <a:gd name="connsiteY0" fmla="*/ 2426 h 738714"/>
              <a:gd name="connsiteX1" fmla="*/ 349284 w 862336"/>
              <a:gd name="connsiteY1" fmla="*/ 179105 h 738714"/>
              <a:gd name="connsiteX2" fmla="*/ 429028 w 862336"/>
              <a:gd name="connsiteY2" fmla="*/ 199117 h 738714"/>
              <a:gd name="connsiteX3" fmla="*/ 499947 w 862336"/>
              <a:gd name="connsiteY3" fmla="*/ 181812 h 738714"/>
              <a:gd name="connsiteX4" fmla="*/ 834177 w 862336"/>
              <a:gd name="connsiteY4" fmla="*/ 2426 h 738714"/>
              <a:gd name="connsiteX5" fmla="*/ 852905 w 862336"/>
              <a:gd name="connsiteY5" fmla="*/ 2563 h 738714"/>
              <a:gd name="connsiteX6" fmla="*/ 862329 w 862336"/>
              <a:gd name="connsiteY6" fmla="*/ 19491 h 738714"/>
              <a:gd name="connsiteX7" fmla="*/ 860013 w 862336"/>
              <a:gd name="connsiteY7" fmla="*/ 465575 h 738714"/>
              <a:gd name="connsiteX8" fmla="*/ 852985 w 862336"/>
              <a:gd name="connsiteY8" fmla="*/ 493365 h 738714"/>
              <a:gd name="connsiteX9" fmla="*/ 831981 w 862336"/>
              <a:gd name="connsiteY9" fmla="*/ 515878 h 738714"/>
              <a:gd name="connsiteX10" fmla="*/ 457899 w 862336"/>
              <a:gd name="connsiteY10" fmla="*/ 730387 h 738714"/>
              <a:gd name="connsiteX11" fmla="*/ 443324 w 862336"/>
              <a:gd name="connsiteY11" fmla="*/ 736967 h 738714"/>
              <a:gd name="connsiteX12" fmla="*/ 416769 w 862336"/>
              <a:gd name="connsiteY12" fmla="*/ 736967 h 738714"/>
              <a:gd name="connsiteX13" fmla="*/ 402194 w 862336"/>
              <a:gd name="connsiteY13" fmla="*/ 730387 h 738714"/>
              <a:gd name="connsiteX14" fmla="*/ 28112 w 862336"/>
              <a:gd name="connsiteY14" fmla="*/ 515878 h 738714"/>
              <a:gd name="connsiteX15" fmla="*/ 7108 w 862336"/>
              <a:gd name="connsiteY15" fmla="*/ 493365 h 738714"/>
              <a:gd name="connsiteX16" fmla="*/ 0 w 862336"/>
              <a:gd name="connsiteY16" fmla="*/ 465575 h 738714"/>
              <a:gd name="connsiteX17" fmla="*/ 2276 w 862336"/>
              <a:gd name="connsiteY17" fmla="*/ 19491 h 738714"/>
              <a:gd name="connsiteX18" fmla="*/ 11740 w 862336"/>
              <a:gd name="connsiteY18" fmla="*/ 2563 h 738714"/>
              <a:gd name="connsiteX19" fmla="*/ 30508 w 862336"/>
              <a:gd name="connsiteY19" fmla="*/ 2426 h 7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2336" h="738714">
                <a:moveTo>
                  <a:pt x="30508" y="2426"/>
                </a:moveTo>
                <a:lnTo>
                  <a:pt x="349284" y="179105"/>
                </a:lnTo>
                <a:cubicBezTo>
                  <a:pt x="373683" y="192538"/>
                  <a:pt x="401156" y="199425"/>
                  <a:pt x="429028" y="199117"/>
                </a:cubicBezTo>
                <a:cubicBezTo>
                  <a:pt x="453706" y="198843"/>
                  <a:pt x="477945" y="192915"/>
                  <a:pt x="499947" y="181812"/>
                </a:cubicBezTo>
                <a:lnTo>
                  <a:pt x="834177" y="2426"/>
                </a:lnTo>
                <a:cubicBezTo>
                  <a:pt x="840007" y="-864"/>
                  <a:pt x="847155" y="-795"/>
                  <a:pt x="852905" y="2563"/>
                </a:cubicBezTo>
                <a:cubicBezTo>
                  <a:pt x="858935" y="6058"/>
                  <a:pt x="862529" y="12569"/>
                  <a:pt x="862329" y="19491"/>
                </a:cubicBezTo>
                <a:lnTo>
                  <a:pt x="860013" y="465575"/>
                </a:lnTo>
                <a:cubicBezTo>
                  <a:pt x="859973" y="475272"/>
                  <a:pt x="857537" y="484798"/>
                  <a:pt x="852985" y="493365"/>
                </a:cubicBezTo>
                <a:cubicBezTo>
                  <a:pt x="848034" y="502583"/>
                  <a:pt x="840806" y="510327"/>
                  <a:pt x="831981" y="515878"/>
                </a:cubicBezTo>
                <a:lnTo>
                  <a:pt x="457899" y="730387"/>
                </a:lnTo>
                <a:cubicBezTo>
                  <a:pt x="453427" y="733334"/>
                  <a:pt x="448475" y="735562"/>
                  <a:pt x="443324" y="736967"/>
                </a:cubicBezTo>
                <a:cubicBezTo>
                  <a:pt x="434619" y="739297"/>
                  <a:pt x="425474" y="739297"/>
                  <a:pt x="416769" y="736967"/>
                </a:cubicBezTo>
                <a:cubicBezTo>
                  <a:pt x="411578" y="735562"/>
                  <a:pt x="406667" y="733334"/>
                  <a:pt x="402194" y="730387"/>
                </a:cubicBezTo>
                <a:lnTo>
                  <a:pt x="28112" y="515878"/>
                </a:lnTo>
                <a:cubicBezTo>
                  <a:pt x="19287" y="510327"/>
                  <a:pt x="12060" y="502583"/>
                  <a:pt x="7108" y="493365"/>
                </a:cubicBezTo>
                <a:cubicBezTo>
                  <a:pt x="2516" y="484798"/>
                  <a:pt x="80" y="475272"/>
                  <a:pt x="0" y="465575"/>
                </a:cubicBezTo>
                <a:lnTo>
                  <a:pt x="2276" y="19491"/>
                </a:lnTo>
                <a:cubicBezTo>
                  <a:pt x="2117" y="12535"/>
                  <a:pt x="5750" y="6058"/>
                  <a:pt x="11740" y="2563"/>
                </a:cubicBezTo>
                <a:cubicBezTo>
                  <a:pt x="17530" y="-795"/>
                  <a:pt x="24678" y="-864"/>
                  <a:pt x="30508" y="2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95072" rtlCol="0" anchor="b"/>
          <a:lstStyle/>
          <a:p>
            <a:pPr algn="ctr"/>
            <a:r>
              <a:rPr lang="en-US" sz="4267" b="1"/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A125A-C9DD-4444-814A-27EC20214903}"/>
              </a:ext>
            </a:extLst>
          </p:cNvPr>
          <p:cNvSpPr txBox="1"/>
          <p:nvPr/>
        </p:nvSpPr>
        <p:spPr>
          <a:xfrm>
            <a:off x="9316901" y="3846721"/>
            <a:ext cx="3124579" cy="140525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2133" b="1" cap="all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Нормы времени для расчета объема педагогической нагрузки ППС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D35CC-CEF0-42AD-9D90-76A5105B46C5}"/>
              </a:ext>
            </a:extLst>
          </p:cNvPr>
          <p:cNvSpPr txBox="1"/>
          <p:nvPr/>
        </p:nvSpPr>
        <p:spPr>
          <a:xfrm>
            <a:off x="597126" y="5593578"/>
            <a:ext cx="3124579" cy="140525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2133" b="1" cap="all" dirty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Положение о зачете результатов освоения открытых онлайн-курсов</a:t>
            </a:r>
            <a:endParaRPr lang="en-US" sz="2133" b="1" cap="all" dirty="0">
              <a:solidFill>
                <a:schemeClr val="tx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527E99-4300-4BF3-B80E-7118A52D9B17}"/>
              </a:ext>
            </a:extLst>
          </p:cNvPr>
          <p:cNvSpPr txBox="1"/>
          <p:nvPr/>
        </p:nvSpPr>
        <p:spPr>
          <a:xfrm>
            <a:off x="494418" y="2362178"/>
            <a:ext cx="3721706" cy="173348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2133" b="1" cap="all" dirty="0">
                <a:solidFill>
                  <a:schemeClr val="tx2"/>
                </a:solidFill>
                <a:latin typeface="Myriad Pro" pitchFamily="34" charset="0"/>
              </a:rPr>
              <a:t>Положение об электронном обучении, дистанционных образовательных технологиях в вузе</a:t>
            </a:r>
            <a:endParaRPr lang="en-US" sz="2133" b="1" cap="all" dirty="0">
              <a:solidFill>
                <a:schemeClr val="tx2"/>
              </a:solidFill>
              <a:latin typeface="Myriad Pro" pitchFamily="34" charset="0"/>
            </a:endParaRPr>
          </a:p>
        </p:txBody>
      </p:sp>
      <p:pic>
        <p:nvPicPr>
          <p:cNvPr id="21" name="Graphic 7" descr="Stopwatch">
            <a:extLst>
              <a:ext uri="{FF2B5EF4-FFF2-40B4-BE49-F238E27FC236}">
                <a16:creationId xmlns:a16="http://schemas.microsoft.com/office/drawing/2014/main" id="{E2F498D3-BA1F-4E0B-A964-19E40551A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xmlns:mv="urn:schemas-microsoft-com:mac:vml" xmlns:mc="http://schemas.openxmlformats.org/markup-compatibility/2006" r:embed="rId4"/>
              </a:ext>
            </a:extLst>
          </a:blip>
          <a:stretch>
            <a:fillRect/>
          </a:stretch>
        </p:blipFill>
        <p:spPr>
          <a:xfrm>
            <a:off x="5942774" y="2724238"/>
            <a:ext cx="1119253" cy="1119253"/>
          </a:xfrm>
          <a:prstGeom prst="rect">
            <a:avLst/>
          </a:prstGeom>
        </p:spPr>
      </p:pic>
      <p:pic>
        <p:nvPicPr>
          <p:cNvPr id="22" name="Graphic 9" descr="Lightbulb">
            <a:extLst>
              <a:ext uri="{FF2B5EF4-FFF2-40B4-BE49-F238E27FC236}">
                <a16:creationId xmlns:a16="http://schemas.microsoft.com/office/drawing/2014/main" id="{D1DC0C81-E76A-46C6-886F-55274DDB24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xmlns:mv="urn:schemas-microsoft-com:mac:vml" xmlns:mc="http://schemas.openxmlformats.org/markup-compatibility/2006" r:embed="rId6"/>
              </a:ext>
            </a:extLst>
          </a:blip>
          <a:stretch>
            <a:fillRect/>
          </a:stretch>
        </p:blipFill>
        <p:spPr>
          <a:xfrm>
            <a:off x="4306806" y="5440606"/>
            <a:ext cx="1119253" cy="1119253"/>
          </a:xfrm>
          <a:prstGeom prst="rect">
            <a:avLst/>
          </a:prstGeom>
        </p:spPr>
      </p:pic>
      <p:pic>
        <p:nvPicPr>
          <p:cNvPr id="23" name="Graphic 11" descr="Rocket">
            <a:extLst>
              <a:ext uri="{FF2B5EF4-FFF2-40B4-BE49-F238E27FC236}">
                <a16:creationId xmlns:a16="http://schemas.microsoft.com/office/drawing/2014/main" id="{BCA216F5-7516-4EC8-8D6E-3DB226E6F3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xmlns:mv="urn:schemas-microsoft-com:mac:vml" xmlns:mc="http://schemas.openxmlformats.org/markup-compatibility/2006" r:embed="rId8"/>
              </a:ext>
            </a:extLst>
          </a:blip>
          <a:stretch>
            <a:fillRect/>
          </a:stretch>
        </p:blipFill>
        <p:spPr>
          <a:xfrm>
            <a:off x="7564222" y="5440606"/>
            <a:ext cx="1119253" cy="1119253"/>
          </a:xfrm>
          <a:prstGeom prst="rect">
            <a:avLst/>
          </a:prstGeom>
        </p:spPr>
      </p:pic>
      <p:sp>
        <p:nvSpPr>
          <p:cNvPr id="15" name="object 3"/>
          <p:cNvSpPr/>
          <p:nvPr/>
        </p:nvSpPr>
        <p:spPr>
          <a:xfrm>
            <a:off x="330200" y="225120"/>
            <a:ext cx="851916" cy="8122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65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797323" y="706803"/>
            <a:ext cx="11216640" cy="7883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1F5F"/>
                </a:solidFill>
                <a:latin typeface="Arial Narrow"/>
                <a:cs typeface="Arial Narrow"/>
              </a:rPr>
              <a:t>Локальная нормативная база: варианты</a:t>
            </a:r>
            <a:endParaRPr lang="en-US" sz="4000" b="1" dirty="0">
              <a:solidFill>
                <a:srgbClr val="001F5F"/>
              </a:solidFill>
              <a:latin typeface="Arial Narrow"/>
              <a:cs typeface="Arial Narrow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44F701-91BD-B447-8C6B-28DAE71AC773}"/>
              </a:ext>
            </a:extLst>
          </p:cNvPr>
          <p:cNvSpPr txBox="1"/>
          <p:nvPr/>
        </p:nvSpPr>
        <p:spPr>
          <a:xfrm>
            <a:off x="6959600" y="2133600"/>
            <a:ext cx="5437498" cy="460523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Регламент функционирования личного кабинета обучающегося</a:t>
            </a:r>
            <a:endParaRPr lang="en-US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endParaRPr lang="ru-RU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Образец письменного согласия обучающегося на обучение по ООП с применением ЭО и ДОТ</a:t>
            </a:r>
            <a:endParaRPr lang="en-US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endParaRPr lang="ru-RU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Перечень онлайн-курсов, рекомендованных к перезачету</a:t>
            </a:r>
          </a:p>
          <a:p>
            <a:pPr marL="342900" indent="-342900">
              <a:buFontTx/>
              <a:buChar char="-"/>
            </a:pPr>
            <a:endParaRPr lang="ru-RU" sz="2133" b="1" noProof="1">
              <a:solidFill>
                <a:srgbClr val="002060"/>
              </a:solidFill>
              <a:latin typeface="Myriad Pro" pitchFamily="34" charset="0"/>
            </a:endParaRPr>
          </a:p>
          <a:p>
            <a:r>
              <a:rPr lang="ru-RU" sz="2133" b="1" noProof="1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endParaRPr lang="ru-RU" sz="2133" b="1" noProof="1">
              <a:solidFill>
                <a:srgbClr val="002060"/>
              </a:solidFill>
              <a:latin typeface="Myriad Pro" pitchFamily="34" charset="0"/>
            </a:endParaRPr>
          </a:p>
          <a:p>
            <a:endParaRPr lang="en-US" sz="2560" b="1" noProof="1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D17A8-E90D-F543-B7EB-29EF9B0A73A1}"/>
              </a:ext>
            </a:extLst>
          </p:cNvPr>
          <p:cNvSpPr txBox="1"/>
          <p:nvPr/>
        </p:nvSpPr>
        <p:spPr>
          <a:xfrm>
            <a:off x="635000" y="2234589"/>
            <a:ext cx="5562600" cy="56938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Устав вуза</a:t>
            </a:r>
            <a:endParaRPr lang="en-US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endParaRPr lang="ru-RU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Положение о промежуточной аттестации в вузе</a:t>
            </a:r>
            <a:endParaRPr lang="en-US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endParaRPr lang="ru-RU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r>
              <a:rPr lang="ru-RU" sz="2400" spc="-11" noProof="1">
                <a:solidFill>
                  <a:srgbClr val="001F5F"/>
                </a:solidFill>
                <a:latin typeface="Arial Narrow"/>
                <a:cs typeface="Arial Narrow"/>
              </a:rPr>
              <a:t>Регламент работы с индивидуальным учебным планом в вузе</a:t>
            </a:r>
            <a:endParaRPr lang="en-US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342900" indent="-342900">
              <a:buFontTx/>
              <a:buChar char="-"/>
            </a:pPr>
            <a:endParaRPr lang="ru-RU" sz="2400" spc="-11" noProof="1">
              <a:solidFill>
                <a:srgbClr val="001F5F"/>
              </a:solidFill>
              <a:latin typeface="Arial Narrow"/>
              <a:cs typeface="Arial Narrow"/>
            </a:endParaRPr>
          </a:p>
          <a:p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- Положение об использовании электронных образовательных ресурсов </a:t>
            </a:r>
          </a:p>
          <a:p>
            <a:endParaRPr lang="ru-RU" sz="2400" b="1" noProof="1">
              <a:solidFill>
                <a:srgbClr val="002060"/>
              </a:solidFill>
              <a:latin typeface="Myriad Pro" pitchFamily="34" charset="0"/>
            </a:endParaRPr>
          </a:p>
          <a:p>
            <a:endParaRPr lang="en-US" sz="2400" b="1" noProof="1">
              <a:solidFill>
                <a:srgbClr val="002060"/>
              </a:solidFill>
              <a:latin typeface="Myriad Pro" pitchFamily="34" charset="0"/>
            </a:endParaRPr>
          </a:p>
          <a:p>
            <a:endParaRPr lang="ru-RU" sz="2200" b="1" u="sng" spc="-5" noProof="1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endParaRPr lang="ru-RU" sz="2200" u="sng" spc="-5" noProof="1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endParaRPr lang="en-US" sz="2200" b="1" u="sng" spc="-5" noProof="1">
              <a:solidFill>
                <a:schemeClr val="tx2"/>
              </a:solidFill>
              <a:latin typeface="Arial Narrow"/>
              <a:cs typeface="Arial Narrow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-54593" y="0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64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6138" y="698372"/>
            <a:ext cx="2720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800" spc="-4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6195" y="417576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06195" y="1560184"/>
            <a:ext cx="11241939" cy="11830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800" spc="-5" dirty="0">
                <a:solidFill>
                  <a:schemeClr val="tx2">
                    <a:lumMod val="75000"/>
                  </a:schemeClr>
                </a:solidFill>
              </a:rPr>
              <a:t>ОБРАЗОВАТЕЛЬНЫЕ МЕРОПРИЯТИЯ</a:t>
            </a:r>
            <a:r>
              <a:rPr lang="en-US" sz="3800"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800" spc="-5" dirty="0">
                <a:solidFill>
                  <a:schemeClr val="tx2">
                    <a:lumMod val="75000"/>
                  </a:schemeClr>
                </a:solidFill>
              </a:rPr>
              <a:t>НИУ ВШЭ ДЛЯ ВУЗОВ-ПАРТНЕРОВ</a:t>
            </a:r>
            <a:endParaRPr sz="3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375" y="2743200"/>
            <a:ext cx="11837025" cy="55194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57200" marR="5080" indent="-4445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Летняя школа 2018-2019</a:t>
            </a:r>
            <a:r>
              <a:rPr lang="en-US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en-US" sz="2400" spc="-5" dirty="0">
                <a:solidFill>
                  <a:srgbClr val="001F5F"/>
                </a:solidFill>
                <a:latin typeface="Arial Narrow"/>
                <a:cs typeface="Arial Narrow"/>
              </a:rPr>
              <a:t>(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5 дней, 13</a:t>
            </a:r>
            <a:r>
              <a:rPr lang="en-US" sz="2400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вузов-участников, обучение по 5 онлайн-курсам</a:t>
            </a:r>
            <a:r>
              <a:rPr lang="en-US" sz="2400" spc="-5" dirty="0">
                <a:solidFill>
                  <a:srgbClr val="001F5F"/>
                </a:solidFill>
                <a:latin typeface="Arial Narrow"/>
                <a:cs typeface="Arial Narrow"/>
              </a:rPr>
              <a:t>)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;</a:t>
            </a:r>
            <a:endParaRPr lang="en-US" sz="2400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57200" marR="5080" indent="-4445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endParaRPr lang="ru-RU" sz="2400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69900" marR="5080" indent="-4572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Образовательный интенсив </a:t>
            </a:r>
            <a:r>
              <a:rPr lang="en-US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U4UOnline </a:t>
            </a: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2019-2020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(5 дней, 29 вузов –участников, 4 образовательных трека, обучение по 10 онлайн-курсам);</a:t>
            </a:r>
          </a:p>
          <a:p>
            <a:pPr marL="12702">
              <a:lnSpc>
                <a:spcPts val="2931"/>
              </a:lnSpc>
              <a:tabLst>
                <a:tab pos="355000" algn="l"/>
                <a:tab pos="355636" algn="l"/>
              </a:tabLst>
            </a:pP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- администрация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вузов-партнеров</a:t>
            </a:r>
            <a:endParaRPr lang="ru-RU" sz="2400" dirty="0">
              <a:latin typeface="Arial Narrow"/>
              <a:cs typeface="Arial Narrow"/>
            </a:endParaRPr>
          </a:p>
          <a:p>
            <a:pPr marL="12702">
              <a:tabLst>
                <a:tab pos="355000" algn="l"/>
                <a:tab pos="355636" algn="l"/>
              </a:tabLst>
            </a:pP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- преподаватели,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ведущие </a:t>
            </a: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семинарские</a:t>
            </a:r>
            <a:r>
              <a:rPr lang="ru-RU" sz="2400" spc="-40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занятия</a:t>
            </a:r>
            <a:endParaRPr lang="ru-RU" sz="2400" dirty="0">
              <a:latin typeface="Arial Narrow"/>
              <a:cs typeface="Arial Narrow"/>
            </a:endParaRPr>
          </a:p>
          <a:p>
            <a:pPr marL="12702">
              <a:spcBef>
                <a:spcPts val="5"/>
              </a:spcBef>
              <a:tabLst>
                <a:tab pos="355000" algn="l"/>
                <a:tab pos="355636" algn="l"/>
              </a:tabLst>
            </a:pP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- менеджеры, </a:t>
            </a:r>
            <a:r>
              <a:rPr lang="ru-RU" sz="2400" spc="-11" dirty="0">
                <a:solidFill>
                  <a:srgbClr val="001F5F"/>
                </a:solidFill>
                <a:latin typeface="Arial Narrow"/>
                <a:cs typeface="Arial Narrow"/>
              </a:rPr>
              <a:t>занимающиеся развитием онлайн-обучения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в</a:t>
            </a:r>
            <a:r>
              <a:rPr lang="ru-RU" sz="2400" spc="-71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вузах</a:t>
            </a:r>
          </a:p>
          <a:p>
            <a:pPr marL="12702">
              <a:spcBef>
                <a:spcPts val="5"/>
              </a:spcBef>
              <a:tabLst>
                <a:tab pos="355000" algn="l"/>
                <a:tab pos="355636" algn="l"/>
              </a:tabLst>
            </a:pP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- разработчики онлайн-курсов</a:t>
            </a:r>
          </a:p>
          <a:p>
            <a:pPr marL="12702">
              <a:spcBef>
                <a:spcPts val="5"/>
              </a:spcBef>
              <a:tabLst>
                <a:tab pos="355000" algn="l"/>
                <a:tab pos="355636" algn="l"/>
              </a:tabLst>
            </a:pPr>
            <a:endParaRPr lang="ru-RU" sz="2400" dirty="0">
              <a:latin typeface="Arial Narrow"/>
              <a:cs typeface="Arial Narrow"/>
            </a:endParaRPr>
          </a:p>
          <a:p>
            <a:pPr marL="469900" marR="5080" indent="-4572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endParaRPr lang="ru-RU" sz="2400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69900" marR="5080" indent="-4572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endParaRPr lang="ru-RU" sz="2400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57200" marR="5080" indent="-4445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endParaRPr lang="ru-RU" sz="2400" b="1" spc="-5" dirty="0" smtClean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57200" marR="5080" indent="-4445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5" dirty="0" smtClean="0">
                <a:solidFill>
                  <a:srgbClr val="001F5F"/>
                </a:solidFill>
                <a:latin typeface="Arial Narrow"/>
                <a:cs typeface="Arial Narrow"/>
              </a:rPr>
              <a:t>Международная </a:t>
            </a: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конференция </a:t>
            </a:r>
            <a:r>
              <a:rPr lang="en-US" sz="2400" b="1" spc="-5" dirty="0" err="1">
                <a:solidFill>
                  <a:srgbClr val="001F5F"/>
                </a:solidFill>
                <a:latin typeface="Arial Narrow"/>
                <a:cs typeface="Arial Narrow"/>
              </a:rPr>
              <a:t>eSTARS</a:t>
            </a:r>
            <a:r>
              <a:rPr lang="en-US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en-US" sz="2400" spc="-5" dirty="0">
                <a:solidFill>
                  <a:srgbClr val="001F5F"/>
                </a:solidFill>
                <a:latin typeface="Arial Narrow"/>
                <a:cs typeface="Arial Narrow"/>
              </a:rPr>
              <a:t>2017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,</a:t>
            </a:r>
            <a:r>
              <a:rPr lang="en-US" sz="2400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ru-RU" sz="2400" spc="-5" dirty="0">
                <a:solidFill>
                  <a:srgbClr val="001F5F"/>
                </a:solidFill>
                <a:latin typeface="Arial Narrow"/>
                <a:cs typeface="Arial Narrow"/>
              </a:rPr>
              <a:t>2018, </a:t>
            </a: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2020 (декабрь) </a:t>
            </a:r>
            <a:endParaRPr lang="en-US" sz="2400" b="1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12700" marR="5080">
              <a:lnSpc>
                <a:spcPts val="2480"/>
              </a:lnSpc>
              <a:spcBef>
                <a:spcPts val="420"/>
              </a:spcBef>
              <a:buSzPct val="73913"/>
              <a:tabLst>
                <a:tab pos="457200" algn="l"/>
                <a:tab pos="457834" algn="l"/>
                <a:tab pos="1141095" algn="l"/>
              </a:tabLst>
            </a:pPr>
            <a:r>
              <a:rPr lang="en-US" sz="2400" dirty="0">
                <a:hlinkClick r:id="rId3"/>
              </a:rPr>
              <a:t>https://estars.hse.ru/</a:t>
            </a:r>
            <a:endParaRPr lang="en-US" sz="2400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457200" marR="5080" indent="-444500">
              <a:lnSpc>
                <a:spcPts val="2480"/>
              </a:lnSpc>
              <a:spcBef>
                <a:spcPts val="42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  <a:tab pos="1141095" algn="l"/>
              </a:tabLst>
            </a:pPr>
            <a:endParaRPr sz="2800" spc="-5" dirty="0">
              <a:solidFill>
                <a:srgbClr val="001F5F"/>
              </a:solidFill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462" y="5482547"/>
            <a:ext cx="177038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5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1375" y="5964374"/>
            <a:ext cx="11201400" cy="38113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57200" marR="5080" indent="-444500">
              <a:lnSpc>
                <a:spcPts val="2480"/>
              </a:lnSpc>
              <a:spcBef>
                <a:spcPts val="1210"/>
              </a:spcBef>
              <a:buSzPct val="73913"/>
              <a:buFont typeface="Arial" panose="020B0604020202020204" pitchFamily="34" charset="0"/>
              <a:buChar char="•"/>
              <a:tabLst>
                <a:tab pos="457200" algn="l"/>
                <a:tab pos="457834" algn="l"/>
              </a:tabLst>
            </a:pP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Образовательный </a:t>
            </a:r>
            <a:r>
              <a:rPr lang="ru-RU" sz="2400" b="1" spc="-5" dirty="0" err="1">
                <a:solidFill>
                  <a:srgbClr val="001F5F"/>
                </a:solidFill>
                <a:latin typeface="Arial Narrow"/>
                <a:cs typeface="Arial Narrow"/>
              </a:rPr>
              <a:t>интенсив</a:t>
            </a: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  <a:r>
              <a:rPr lang="en-US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U4UOnline </a:t>
            </a:r>
            <a:r>
              <a:rPr lang="ru-RU" sz="2400" b="1" spc="-5" dirty="0">
                <a:solidFill>
                  <a:srgbClr val="001F5F"/>
                </a:solidFill>
                <a:latin typeface="Arial Narrow"/>
                <a:cs typeface="Arial Narrow"/>
              </a:rPr>
              <a:t>2020-2021 (10 сентября- 8 октября 2020</a:t>
            </a:r>
            <a:r>
              <a:rPr lang="ru-RU" sz="2400" b="1" spc="-5" dirty="0" smtClean="0">
                <a:solidFill>
                  <a:srgbClr val="001F5F"/>
                </a:solidFill>
                <a:latin typeface="Arial Narrow"/>
                <a:cs typeface="Arial Narrow"/>
              </a:rPr>
              <a:t>)</a:t>
            </a:r>
          </a:p>
          <a:p>
            <a:pPr marL="12700" marR="5080">
              <a:lnSpc>
                <a:spcPts val="2480"/>
              </a:lnSpc>
              <a:spcBef>
                <a:spcPts val="1210"/>
              </a:spcBef>
              <a:buSzPct val="73913"/>
              <a:tabLst>
                <a:tab pos="457200" algn="l"/>
                <a:tab pos="457834" algn="l"/>
              </a:tabLst>
            </a:pPr>
            <a:r>
              <a:rPr lang="en-US" sz="2400" dirty="0">
                <a:hlinkClick r:id="rId4"/>
              </a:rPr>
              <a:t>https://u4u.hse.ru</a:t>
            </a:r>
            <a:r>
              <a:rPr lang="en-US" sz="2400" dirty="0" smtClean="0">
                <a:hlinkClick r:id="rId4"/>
              </a:rPr>
              <a:t>/</a:t>
            </a:r>
            <a:endParaRPr lang="ru-RU" sz="2400" dirty="0" smtClean="0"/>
          </a:p>
          <a:p>
            <a:pPr marL="12700" marR="5080">
              <a:lnSpc>
                <a:spcPts val="2480"/>
              </a:lnSpc>
              <a:spcBef>
                <a:spcPts val="1210"/>
              </a:spcBef>
              <a:buSzPct val="73913"/>
              <a:tabLst>
                <a:tab pos="457200" algn="l"/>
                <a:tab pos="457834" algn="l"/>
              </a:tabLst>
            </a:pPr>
            <a:endParaRPr lang="ru-RU" sz="2400" dirty="0" smtClean="0"/>
          </a:p>
          <a:p>
            <a:pPr marL="12700" marR="5080">
              <a:lnSpc>
                <a:spcPts val="2480"/>
              </a:lnSpc>
              <a:spcBef>
                <a:spcPts val="1210"/>
              </a:spcBef>
              <a:buSzPct val="73913"/>
              <a:tabLst>
                <a:tab pos="457200" algn="l"/>
                <a:tab pos="457834" algn="l"/>
              </a:tabLst>
            </a:pPr>
            <a:endParaRPr lang="en-US" sz="2400" spc="-5" dirty="0" smtClean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12700" marR="5080">
              <a:lnSpc>
                <a:spcPts val="2480"/>
              </a:lnSpc>
              <a:spcBef>
                <a:spcPts val="1210"/>
              </a:spcBef>
              <a:buSzPct val="73913"/>
              <a:tabLst>
                <a:tab pos="457200" algn="l"/>
                <a:tab pos="457834" algn="l"/>
              </a:tabLst>
            </a:pPr>
            <a:r>
              <a:rPr lang="ru-RU" sz="2400" b="1" spc="-5" dirty="0" smtClean="0">
                <a:solidFill>
                  <a:srgbClr val="001F5F"/>
                </a:solidFill>
                <a:latin typeface="Arial Narrow"/>
                <a:cs typeface="Arial Narrow"/>
              </a:rPr>
              <a:t> </a:t>
            </a:r>
          </a:p>
          <a:p>
            <a:pPr marL="12700" marR="5080">
              <a:lnSpc>
                <a:spcPts val="2480"/>
              </a:lnSpc>
              <a:spcBef>
                <a:spcPts val="420"/>
              </a:spcBef>
              <a:buSzPct val="73913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4" dirty="0" smtClean="0">
                <a:solidFill>
                  <a:srgbClr val="002060"/>
                </a:solidFill>
                <a:latin typeface="Arial Narrow" panose="020B0606020202030204" pitchFamily="34" charset="0"/>
                <a:cs typeface="Arial Narrow"/>
              </a:rPr>
              <a:t>1-й </a:t>
            </a:r>
            <a:r>
              <a:rPr lang="ru-RU" sz="2400" b="1" spc="-4" dirty="0">
                <a:solidFill>
                  <a:srgbClr val="002060"/>
                </a:solidFill>
                <a:latin typeface="Arial Narrow" panose="020B0606020202030204" pitchFamily="34" charset="0"/>
                <a:cs typeface="Arial Narrow"/>
              </a:rPr>
              <a:t>шаг до 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</a:rPr>
              <a:t>U4Uonline 2020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» -написать на 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  <a:hlinkClick r:id="rId5"/>
              </a:rPr>
              <a:t>u4uonline@hse.ru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о заинтересованности </a:t>
            </a:r>
            <a:r>
              <a:rPr lang="ru-RU" sz="2400" b="1" spc="-5" dirty="0" smtClean="0">
                <a:solidFill>
                  <a:schemeClr val="tx2">
                    <a:lumMod val="75000"/>
                  </a:schemeClr>
                </a:solidFill>
              </a:rPr>
              <a:t>вуза</a:t>
            </a:r>
          </a:p>
          <a:p>
            <a:pPr marL="12700" marR="5080">
              <a:lnSpc>
                <a:spcPts val="2480"/>
              </a:lnSpc>
              <a:spcBef>
                <a:spcPts val="420"/>
              </a:spcBef>
              <a:buSzPct val="73913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5" dirty="0" smtClean="0">
                <a:solidFill>
                  <a:schemeClr val="tx2">
                    <a:lumMod val="75000"/>
                  </a:schemeClr>
                </a:solidFill>
                <a:latin typeface="Arial Narrow"/>
                <a:cs typeface="Arial Narrow"/>
              </a:rPr>
              <a:t>2-й шаг-  зарегистрировать команду для участия </a:t>
            </a:r>
            <a:r>
              <a:rPr lang="en-US" sz="2400" b="1" dirty="0">
                <a:hlinkClick r:id="rId6"/>
              </a:rPr>
              <a:t>https://u4u.hse.ru/intensive/</a:t>
            </a:r>
            <a:endParaRPr lang="ru-RU" sz="2400" b="1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marL="12700" marR="5080">
              <a:lnSpc>
                <a:spcPts val="2480"/>
              </a:lnSpc>
              <a:spcBef>
                <a:spcPts val="1210"/>
              </a:spcBef>
              <a:buSzPct val="73913"/>
              <a:tabLst>
                <a:tab pos="457200" algn="l"/>
                <a:tab pos="457834" algn="l"/>
              </a:tabLst>
            </a:pPr>
            <a:endParaRPr sz="2400" b="1" spc="-5" dirty="0">
              <a:solidFill>
                <a:srgbClr val="001F5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88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6138" y="698372"/>
            <a:ext cx="2720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800" spc="-4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6195" y="417576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06195" y="1560184"/>
            <a:ext cx="11241939" cy="17985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800" spc="-5" dirty="0">
                <a:solidFill>
                  <a:schemeClr val="tx2">
                    <a:lumMod val="75000"/>
                  </a:schemeClr>
                </a:solidFill>
              </a:rPr>
              <a:t>ОБРАЗОВАТЕЛЬНЫЕ МЕРОПРИЯТИЯ</a:t>
            </a:r>
            <a:r>
              <a:rPr lang="en-US" sz="3800"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800" spc="-5" dirty="0">
                <a:solidFill>
                  <a:schemeClr val="tx2">
                    <a:lumMod val="75000"/>
                  </a:schemeClr>
                </a:solidFill>
              </a:rPr>
              <a:t>НИУ ВШЭ ДЛЯ ВУЗОВ-ПАРТНЕРОВ «</a:t>
            </a:r>
            <a:r>
              <a:rPr lang="en-US" sz="3800" spc="-5" dirty="0">
                <a:solidFill>
                  <a:schemeClr val="tx2">
                    <a:lumMod val="75000"/>
                  </a:schemeClr>
                </a:solidFill>
              </a:rPr>
              <a:t>U4Uonline 2020</a:t>
            </a:r>
            <a:r>
              <a:rPr lang="ru-RU" sz="3800" spc="-5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en-US" sz="4000" dirty="0">
                <a:hlinkClick r:id="rId3"/>
              </a:rPr>
              <a:t> https://u4u.hse.ru/</a:t>
            </a:r>
            <a:r>
              <a:rPr lang="en-US" sz="4000" spc="-5" dirty="0">
                <a:solidFill>
                  <a:srgbClr val="001F5F"/>
                </a:solidFill>
              </a:rPr>
              <a:t/>
            </a:r>
            <a:br>
              <a:rPr lang="en-US" sz="4000" spc="-5" dirty="0">
                <a:solidFill>
                  <a:srgbClr val="001F5F"/>
                </a:solidFill>
              </a:rPr>
            </a:br>
            <a:endParaRPr sz="3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375" y="2743200"/>
            <a:ext cx="11837025" cy="7199407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fontAlgn="t"/>
            <a:r>
              <a:rPr lang="ru-RU" sz="28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Вуз-партнер: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Заключает сетевой договор с НИУ ВШЭ на 2020/21 учебный год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Направляет преподавателей и администраторов  на обучение 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Преподаватель проходит обучение по выбранному онлайн-курсу:</a:t>
            </a:r>
          </a:p>
          <a:p>
            <a:r>
              <a:rPr lang="ru-RU" sz="2400" i="1" u="sng" spc="-4" dirty="0">
                <a:solidFill>
                  <a:srgbClr val="002060"/>
                </a:solidFill>
                <a:latin typeface="Arial Narrow" panose="020B0606020202030204" pitchFamily="34" charset="0"/>
              </a:rPr>
              <a:t>Философия, Экономика, Маркетинг, Социальная психология, Организационное поведение, Цифровая грамотность, Российская экономика, Макроэкономика, Психология, Основы права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Включает в учебные планы соответствующие дисциплины в формате </a:t>
            </a:r>
            <a:r>
              <a:rPr lang="ru-RU" sz="2400" b="1" spc="-4" dirty="0" err="1">
                <a:solidFill>
                  <a:srgbClr val="002060"/>
                </a:solidFill>
                <a:latin typeface="Arial Narrow" panose="020B0606020202030204" pitchFamily="34" charset="0"/>
              </a:rPr>
              <a:t>Blended</a:t>
            </a:r>
            <a:r>
              <a:rPr lang="ru-RU" sz="24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L</a:t>
            </a:r>
            <a:r>
              <a:rPr lang="ru-RU" sz="2400" b="1" spc="-4" dirty="0" err="1">
                <a:solidFill>
                  <a:srgbClr val="002060"/>
                </a:solidFill>
                <a:latin typeface="Arial Narrow" panose="020B0606020202030204" pitchFamily="34" charset="0"/>
              </a:rPr>
              <a:t>earning</a:t>
            </a:r>
            <a:r>
              <a:rPr lang="ru-RU" sz="24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с использованием онлайн-курсов ВШЭ 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endParaRPr lang="ru-RU" sz="2400" spc="-4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fontAlgn="t"/>
            <a:r>
              <a:rPr lang="ru-RU" sz="2800" b="1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НИУ ВШЭ: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Разрабатывает программы обучения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В сентябре 2020 проводит обучение в формате регулярных  онлайн-встреч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Консультирует вузы-партнеры по организационно-методическим вопросам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r>
              <a:rPr lang="ru-RU" sz="2400" spc="-4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Организует онлайн-экзамены с идентификацией личности и предоставляет результаты </a:t>
            </a:r>
            <a:r>
              <a:rPr lang="ru-RU" sz="2400" spc="-4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вузу-партнеру</a:t>
            </a:r>
          </a:p>
          <a:p>
            <a:pPr marL="287007" indent="-287007" fontAlgn="t">
              <a:buFont typeface="Arial" panose="020B0604020202020204" pitchFamily="34" charset="0"/>
              <a:buChar char="•"/>
            </a:pPr>
            <a:endParaRPr lang="ru-RU" sz="2400" spc="-4" dirty="0">
              <a:solidFill>
                <a:srgbClr val="002060"/>
              </a:solidFill>
              <a:latin typeface="Arial Narrow" panose="020B0606020202030204" pitchFamily="34" charset="0"/>
              <a:cs typeface="Arial Narrow"/>
            </a:endParaRPr>
          </a:p>
          <a:p>
            <a:pPr marL="12700" marR="5080">
              <a:lnSpc>
                <a:spcPts val="2480"/>
              </a:lnSpc>
              <a:spcBef>
                <a:spcPts val="420"/>
              </a:spcBef>
              <a:buSzPct val="73913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4" dirty="0">
                <a:solidFill>
                  <a:srgbClr val="002060"/>
                </a:solidFill>
                <a:latin typeface="Arial Narrow" panose="020B0606020202030204" pitchFamily="34" charset="0"/>
                <a:cs typeface="Arial Narrow"/>
              </a:rPr>
              <a:t>1-й шаг до 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</a:rPr>
              <a:t>U4Uonline 2020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» -написать на 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  <a:hlinkClick r:id="rId4"/>
              </a:rPr>
              <a:t>u4uonline@hse.ru</a:t>
            </a:r>
            <a:r>
              <a:rPr lang="en-US" sz="2400" b="1"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</a:rPr>
              <a:t>о заинтересованности вуза</a:t>
            </a:r>
          </a:p>
          <a:p>
            <a:pPr marL="12700" marR="5080">
              <a:lnSpc>
                <a:spcPts val="2480"/>
              </a:lnSpc>
              <a:spcBef>
                <a:spcPts val="420"/>
              </a:spcBef>
              <a:buSzPct val="73913"/>
              <a:tabLst>
                <a:tab pos="457200" algn="l"/>
                <a:tab pos="457834" algn="l"/>
                <a:tab pos="1141095" algn="l"/>
              </a:tabLst>
            </a:pP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  <a:latin typeface="Arial Narrow"/>
                <a:cs typeface="Arial Narrow"/>
              </a:rPr>
              <a:t>2-й шаг-  зарегистрировать команду для участия </a:t>
            </a:r>
            <a:r>
              <a:rPr lang="en-US" sz="2400" b="1" dirty="0">
                <a:hlinkClick r:id="rId5"/>
              </a:rPr>
              <a:t>https://u4u.hse.ru/intensive/</a:t>
            </a:r>
            <a:endParaRPr lang="ru-RU" sz="2400" b="1" spc="-5" dirty="0">
              <a:solidFill>
                <a:srgbClr val="001F5F"/>
              </a:solidFill>
              <a:latin typeface="Arial Narrow"/>
              <a:cs typeface="Arial Narrow"/>
            </a:endParaRPr>
          </a:p>
          <a:p>
            <a:pPr fontAlgn="t"/>
            <a:endParaRPr lang="ru-RU" sz="2400" spc="-5" dirty="0">
              <a:solidFill>
                <a:srgbClr val="001F5F"/>
              </a:solidFill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462" y="5482547"/>
            <a:ext cx="177038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5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684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>
            <a:spLocks/>
          </p:cNvSpPr>
          <p:nvPr/>
        </p:nvSpPr>
        <p:spPr>
          <a:xfrm>
            <a:off x="787223" y="1754101"/>
            <a:ext cx="10900914" cy="514386"/>
          </a:xfrm>
          <a:prstGeom prst="rect">
            <a:avLst/>
          </a:prstGeom>
        </p:spPr>
        <p:txBody>
          <a:bodyPr vert="horz" wrap="square" lIns="0" tIns="17159" rIns="0" bIns="0" rtlCol="0" anchor="t">
            <a:spAutoFit/>
          </a:bodyPr>
          <a:lstStyle>
            <a:defPPr>
              <a:defRPr lang="en-US"/>
            </a:defPPr>
            <a:lvl1pPr defTabSz="914400">
              <a:lnSpc>
                <a:spcPct val="85000"/>
              </a:lnSpc>
              <a:spcBef>
                <a:spcPts val="0"/>
              </a:spcBef>
              <a:buNone/>
              <a:defRPr sz="3600" b="1" spc="-5">
                <a:solidFill>
                  <a:srgbClr val="056D9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ru-RU" sz="3800" dirty="0">
                <a:solidFill>
                  <a:schemeClr val="tx2">
                    <a:lumMod val="75000"/>
                  </a:schemeClr>
                </a:solidFill>
                <a:latin typeface="Arial Narrow"/>
                <a:cs typeface="Arial Narrow"/>
              </a:rPr>
              <a:t>ВУЗЫ-ПАРТНЕРЫ НИУ ВШЭ</a:t>
            </a:r>
          </a:p>
        </p:txBody>
      </p:sp>
      <p:sp>
        <p:nvSpPr>
          <p:cNvPr id="4" name="object 3"/>
          <p:cNvSpPr/>
          <p:nvPr/>
        </p:nvSpPr>
        <p:spPr>
          <a:xfrm>
            <a:off x="806195" y="417576"/>
            <a:ext cx="851916" cy="85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/>
          <p:cNvSpPr txBox="1"/>
          <p:nvPr/>
        </p:nvSpPr>
        <p:spPr>
          <a:xfrm>
            <a:off x="9486138" y="698372"/>
            <a:ext cx="2720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800" spc="-4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800" spc="-5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800">
              <a:latin typeface="Arial Narrow"/>
              <a:cs typeface="Arial Narrow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1" y="2268487"/>
            <a:ext cx="4800599" cy="34477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800" y="2272229"/>
            <a:ext cx="4217162" cy="34031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801" y="5867400"/>
            <a:ext cx="4800599" cy="378945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178800" y="5716231"/>
            <a:ext cx="4217162" cy="3732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Arial Narrow" panose="020B0606020202030204" pitchFamily="34" charset="0"/>
              </a:rPr>
              <a:t>Здесь будут логотипы ваших университетов</a:t>
            </a:r>
          </a:p>
        </p:txBody>
      </p:sp>
    </p:spTree>
    <p:extLst>
      <p:ext uri="{BB962C8B-B14F-4D97-AF65-F5344CB8AC3E}">
        <p14:creationId xmlns:p14="http://schemas.microsoft.com/office/powerpoint/2010/main" val="6229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</TotalTime>
  <Words>751</Words>
  <Application>Microsoft Office PowerPoint</Application>
  <PresentationFormat>Произвольный</PresentationFormat>
  <Paragraphs>148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Myriad Pro</vt:lpstr>
      <vt:lpstr>Times New Roman</vt:lpstr>
      <vt:lpstr>Office Theme</vt:lpstr>
      <vt:lpstr>Локальная нормативная база сетевого взаимодействия Образовательный интенсив U4U Online</vt:lpstr>
      <vt:lpstr>MOOC в учебных планах студентов НИУ ВШЭ </vt:lpstr>
      <vt:lpstr>Организационно-правовые документы и  локальные акты НИУ ВШЭ</vt:lpstr>
      <vt:lpstr>Презентация PowerPoint</vt:lpstr>
      <vt:lpstr>Презентация PowerPoint</vt:lpstr>
      <vt:lpstr>Презентация PowerPoint</vt:lpstr>
      <vt:lpstr>ОБРАЗОВАТЕЛЬНЫЕ МЕРОПРИЯТИЯ НИУ ВШЭ ДЛЯ ВУЗОВ-ПАРТНЕРОВ</vt:lpstr>
      <vt:lpstr>ОБРАЗОВАТЕЛЬНЫЕ МЕРОПРИЯТИЯ НИУ ВШЭ ДЛЯ ВУЗОВ-ПАРТНЕРОВ «U4Uonline 2020» https://u4u.hse.ru/ </vt:lpstr>
      <vt:lpstr>Презентация PowerPoint</vt:lpstr>
      <vt:lpstr> ССЫЛКИ, 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Windows</cp:lastModifiedBy>
  <cp:revision>213</cp:revision>
  <cp:lastPrinted>2018-08-28T18:32:11Z</cp:lastPrinted>
  <dcterms:created xsi:type="dcterms:W3CDTF">2018-06-04T10:29:31Z</dcterms:created>
  <dcterms:modified xsi:type="dcterms:W3CDTF">2020-08-31T09:31:28Z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2018-06-04T00:00:00Z</vt:filetime>
  </property>
</Properties>
</file>