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268" r:id="rId10"/>
    <p:sldId id="312" r:id="rId11"/>
    <p:sldId id="309" r:id="rId12"/>
    <p:sldId id="310" r:id="rId13"/>
    <p:sldId id="293" r:id="rId14"/>
    <p:sldId id="300" r:id="rId15"/>
    <p:sldId id="280" r:id="rId16"/>
    <p:sldId id="299" r:id="rId17"/>
    <p:sldId id="273" r:id="rId18"/>
    <p:sldId id="286" r:id="rId19"/>
    <p:sldId id="320" r:id="rId20"/>
    <p:sldId id="321" r:id="rId21"/>
    <p:sldId id="322" r:id="rId22"/>
    <p:sldId id="276" r:id="rId23"/>
  </p:sldIdLst>
  <p:sldSz cx="13004800" cy="9753600"/>
  <p:notesSz cx="10234613" cy="709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45" d="100"/>
          <a:sy n="45" d="100"/>
        </p:scale>
        <p:origin x="34" y="461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166" cy="354734"/>
          </a:xfrm>
          <a:prstGeom prst="rect">
            <a:avLst/>
          </a:prstGeom>
        </p:spPr>
        <p:txBody>
          <a:bodyPr vert="horz" lIns="69641" tIns="34820" rIns="69641" bIns="34820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6949" y="0"/>
            <a:ext cx="4435166" cy="354734"/>
          </a:xfrm>
          <a:prstGeom prst="rect">
            <a:avLst/>
          </a:prstGeom>
        </p:spPr>
        <p:txBody>
          <a:bodyPr vert="horz" lIns="69641" tIns="34820" rIns="69641" bIns="34820" rtlCol="0"/>
          <a:lstStyle>
            <a:lvl1pPr algn="r">
              <a:defRPr sz="900"/>
            </a:lvl1pPr>
          </a:lstStyle>
          <a:p>
            <a:fld id="{38AFA492-C49E-4E2E-B629-14B12DC41101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9641" tIns="34820" rIns="69641" bIns="348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212" y="3371706"/>
            <a:ext cx="8188190" cy="3194916"/>
          </a:xfrm>
          <a:prstGeom prst="rect">
            <a:avLst/>
          </a:prstGeom>
        </p:spPr>
        <p:txBody>
          <a:bodyPr vert="horz" lIns="69641" tIns="34820" rIns="69641" bIns="348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3411"/>
            <a:ext cx="4435166" cy="354734"/>
          </a:xfrm>
          <a:prstGeom prst="rect">
            <a:avLst/>
          </a:prstGeom>
        </p:spPr>
        <p:txBody>
          <a:bodyPr vert="horz" lIns="69641" tIns="34820" rIns="69641" bIns="34820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6949" y="6743411"/>
            <a:ext cx="4435166" cy="354734"/>
          </a:xfrm>
          <a:prstGeom prst="rect">
            <a:avLst/>
          </a:prstGeom>
        </p:spPr>
        <p:txBody>
          <a:bodyPr vert="horz" lIns="69641" tIns="34820" rIns="69641" bIns="34820" rtlCol="0" anchor="b"/>
          <a:lstStyle>
            <a:lvl1pPr algn="r">
              <a:defRPr sz="900"/>
            </a:lvl1pPr>
          </a:lstStyle>
          <a:p>
            <a:fld id="{3F349711-8CDB-434E-AB6F-25330F4C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2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33400"/>
            <a:ext cx="3551237" cy="26622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B881-CAF3-4B1C-84B1-F452864D7B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6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683897"/>
            <a:ext cx="11054080" cy="1308050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523220"/>
          </a:xfrm>
        </p:spPr>
        <p:txBody>
          <a:bodyPr/>
          <a:lstStyle>
            <a:lvl1pPr marL="0" indent="0" algn="ctr">
              <a:buNone/>
              <a:defRPr sz="3400"/>
            </a:lvl1pPr>
            <a:lvl2pPr marL="650230" indent="0" algn="ctr">
              <a:buNone/>
              <a:defRPr sz="2800"/>
            </a:lvl2pPr>
            <a:lvl3pPr marL="1300460" indent="0" algn="ctr">
              <a:buNone/>
              <a:defRPr sz="2600"/>
            </a:lvl3pPr>
            <a:lvl4pPr marL="1950690" indent="0" algn="ctr">
              <a:buNone/>
              <a:defRPr sz="2300"/>
            </a:lvl4pPr>
            <a:lvl5pPr marL="2600919" indent="0" algn="ctr">
              <a:buNone/>
              <a:defRPr sz="2300"/>
            </a:lvl5pPr>
            <a:lvl6pPr marL="3251149" indent="0" algn="ctr">
              <a:buNone/>
              <a:defRPr sz="2300"/>
            </a:lvl6pPr>
            <a:lvl7pPr marL="3901379" indent="0" algn="ctr">
              <a:buNone/>
              <a:defRPr sz="2300"/>
            </a:lvl7pPr>
            <a:lvl8pPr marL="4551609" indent="0" algn="ctr">
              <a:buNone/>
              <a:defRPr sz="2300"/>
            </a:lvl8pPr>
            <a:lvl9pPr marL="5201839" indent="0" algn="ctr">
              <a:buNone/>
              <a:defRPr sz="2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70848"/>
            <a:ext cx="2991104" cy="276999"/>
          </a:xfrm>
        </p:spPr>
        <p:txBody>
          <a:bodyPr/>
          <a:lstStyle/>
          <a:p>
            <a:fld id="{3222404E-8A21-452E-8554-4730104F550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1632" y="9070848"/>
            <a:ext cx="416153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3456" y="9070848"/>
            <a:ext cx="2991104" cy="276999"/>
          </a:xfrm>
        </p:spPr>
        <p:txBody>
          <a:bodyPr/>
          <a:lstStyle/>
          <a:p>
            <a:fld id="{CE9C94F7-C301-4FF9-A819-31ED9CDBC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3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7908" y="1574291"/>
            <a:ext cx="11430000" cy="0"/>
          </a:xfrm>
          <a:custGeom>
            <a:avLst/>
            <a:gdLst/>
            <a:ahLst/>
            <a:cxnLst/>
            <a:rect l="l" t="t" r="r" b="b"/>
            <a:pathLst>
              <a:path w="11430000">
                <a:moveTo>
                  <a:pt x="0" y="0"/>
                </a:moveTo>
                <a:lnTo>
                  <a:pt x="11430000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749" y="3730878"/>
            <a:ext cx="559689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4u.hse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4u.hse.ru/intensive/" TargetMode="External"/><Relationship Id="rId4" Type="http://schemas.openxmlformats.org/officeDocument/2006/relationships/hyperlink" Target="mailto:u4uonline@hs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ninet@hse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eguseva@hse.ru" TargetMode="External"/><Relationship Id="rId3" Type="http://schemas.openxmlformats.org/officeDocument/2006/relationships/hyperlink" Target="mailto:uninet@hse.ru" TargetMode="External"/><Relationship Id="rId7" Type="http://schemas.openxmlformats.org/officeDocument/2006/relationships/hyperlink" Target="https://u4u.hse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rning.hse.ru/network_information" TargetMode="External"/><Relationship Id="rId5" Type="http://schemas.openxmlformats.org/officeDocument/2006/relationships/hyperlink" Target="https://elearning.hse.ru/network_interaction" TargetMode="External"/><Relationship Id="rId4" Type="http://schemas.openxmlformats.org/officeDocument/2006/relationships/hyperlink" Target="mailto:u4uonline@hse.ru" TargetMode="External"/><Relationship Id="rId9" Type="http://schemas.openxmlformats.org/officeDocument/2006/relationships/hyperlink" Target="mailto:skirienko@hse.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se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1460" cy="9753600"/>
          </a:xfrm>
          <a:custGeom>
            <a:avLst/>
            <a:gdLst/>
            <a:ahLst/>
            <a:cxnLst/>
            <a:rect l="l" t="t" r="r" b="b"/>
            <a:pathLst>
              <a:path w="4061460" h="9753600">
                <a:moveTo>
                  <a:pt x="0" y="9753600"/>
                </a:moveTo>
                <a:lnTo>
                  <a:pt x="4061460" y="9753600"/>
                </a:lnTo>
                <a:lnTo>
                  <a:pt x="40614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61459" y="0"/>
            <a:ext cx="8943340" cy="9753600"/>
          </a:xfrm>
          <a:custGeom>
            <a:avLst/>
            <a:gdLst/>
            <a:ahLst/>
            <a:cxnLst/>
            <a:rect l="l" t="t" r="r" b="b"/>
            <a:pathLst>
              <a:path w="8943340" h="9753600">
                <a:moveTo>
                  <a:pt x="8942832" y="0"/>
                </a:moveTo>
                <a:lnTo>
                  <a:pt x="0" y="0"/>
                </a:lnTo>
                <a:lnTo>
                  <a:pt x="0" y="9753596"/>
                </a:lnTo>
                <a:lnTo>
                  <a:pt x="8942832" y="9753596"/>
                </a:lnTo>
                <a:lnTo>
                  <a:pt x="8942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07508" y="1141475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80">
                <a:moveTo>
                  <a:pt x="0" y="1973579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2600" y="2994101"/>
            <a:ext cx="8458199" cy="3629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1F5F"/>
                </a:solidFill>
                <a:latin typeface="Arial Narrow"/>
                <a:cs typeface="Arial Narrow"/>
              </a:rPr>
              <a:t>СЕТЕВОЕ</a:t>
            </a:r>
            <a:r>
              <a:rPr b="0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b="0" dirty="0" smtClean="0">
                <a:solidFill>
                  <a:srgbClr val="001F5F"/>
                </a:solidFill>
                <a:latin typeface="Arial Narrow"/>
                <a:cs typeface="Arial Narrow"/>
              </a:rPr>
              <a:t>ВЗАИМОДЕЙСТВИЕ</a:t>
            </a:r>
            <a:r>
              <a:rPr lang="ru-RU" b="0" dirty="0" smtClean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b="0" dirty="0" smtClean="0">
                <a:solidFill>
                  <a:srgbClr val="001F5F"/>
                </a:solidFill>
                <a:latin typeface="Arial Narrow"/>
                <a:cs typeface="Arial Narrow"/>
              </a:rPr>
              <a:t>ВУЗОВ</a:t>
            </a:r>
            <a:r>
              <a:rPr lang="ru-RU" sz="4000" b="0" dirty="0" smtClean="0">
                <a:solidFill>
                  <a:srgbClr val="001F5F"/>
                </a:solidFill>
                <a:latin typeface="Arial Narrow"/>
                <a:cs typeface="Arial Narrow"/>
              </a:rPr>
              <a:t/>
            </a:r>
            <a:br>
              <a:rPr lang="ru-RU" sz="4000" b="0" dirty="0" smtClean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4000" b="0" dirty="0" smtClean="0">
                <a:solidFill>
                  <a:srgbClr val="001F5F"/>
                </a:solidFill>
                <a:latin typeface="Arial Narrow"/>
                <a:cs typeface="Arial Narrow"/>
              </a:rPr>
              <a:t/>
            </a:r>
            <a:br>
              <a:rPr lang="ru-RU" sz="4000" b="0" dirty="0" smtClean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3500" b="0" dirty="0" smtClean="0">
                <a:solidFill>
                  <a:srgbClr val="001F5F"/>
                </a:solidFill>
              </a:rPr>
              <a:t>СОПРОВОЖДЕНИЕ СТУДЕНТОВ ВО ВРЕМЯ ОБУЧЕНИЯ НА ОНЛАЙН-КУРСАХ. ЭКЗАМЕНЫ </a:t>
            </a:r>
            <a:r>
              <a:rPr lang="ru-RU" sz="3500" b="0" dirty="0" smtClean="0">
                <a:solidFill>
                  <a:srgbClr val="001F5F"/>
                </a:solidFill>
              </a:rPr>
              <a:t>С ПРОКТОРИНГОМ</a:t>
            </a:r>
            <a:endParaRPr sz="3500" dirty="0"/>
          </a:p>
        </p:txBody>
      </p:sp>
      <p:sp>
        <p:nvSpPr>
          <p:cNvPr id="6" name="object 6"/>
          <p:cNvSpPr txBox="1"/>
          <p:nvPr/>
        </p:nvSpPr>
        <p:spPr>
          <a:xfrm>
            <a:off x="5232908" y="8483904"/>
            <a:ext cx="1381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43956"/>
                </a:solidFill>
                <a:latin typeface="Arial Narrow"/>
                <a:cs typeface="Arial Narrow"/>
              </a:rPr>
              <a:t>Москва,</a:t>
            </a:r>
            <a:r>
              <a:rPr sz="2100" spc="-9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100" dirty="0" smtClean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r>
              <a:rPr lang="ru-RU" sz="2100" dirty="0" smtClean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7739" y="946403"/>
            <a:ext cx="1946148" cy="1880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1727657"/>
            <a:ext cx="1191006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13015" algn="l"/>
              </a:tabLst>
            </a:pPr>
            <a:r>
              <a:rPr dirty="0">
                <a:solidFill>
                  <a:srgbClr val="00335F"/>
                </a:solidFill>
              </a:rPr>
              <a:t>ПРОКТО</a:t>
            </a:r>
            <a:r>
              <a:rPr spc="-15" dirty="0">
                <a:solidFill>
                  <a:srgbClr val="00335F"/>
                </a:solidFill>
              </a:rPr>
              <a:t>Р</a:t>
            </a:r>
            <a:r>
              <a:rPr dirty="0">
                <a:solidFill>
                  <a:srgbClr val="00335F"/>
                </a:solidFill>
              </a:rPr>
              <a:t>ИН</a:t>
            </a:r>
            <a:r>
              <a:rPr spc="-10" dirty="0">
                <a:solidFill>
                  <a:srgbClr val="00335F"/>
                </a:solidFill>
              </a:rPr>
              <a:t>Г</a:t>
            </a:r>
            <a:r>
              <a:rPr dirty="0">
                <a:solidFill>
                  <a:srgbClr val="00335F"/>
                </a:solidFill>
              </a:rPr>
              <a:t>.</a:t>
            </a:r>
            <a:r>
              <a:rPr spc="-5" dirty="0">
                <a:solidFill>
                  <a:srgbClr val="00335F"/>
                </a:solidFill>
              </a:rPr>
              <a:t> </a:t>
            </a:r>
            <a:r>
              <a:rPr lang="ru-RU" spc="-5" dirty="0" smtClean="0">
                <a:solidFill>
                  <a:srgbClr val="00335F"/>
                </a:solidFill>
              </a:rPr>
              <a:t> </a:t>
            </a:r>
            <a:r>
              <a:rPr spc="-5" dirty="0" smtClean="0">
                <a:solidFill>
                  <a:srgbClr val="00335F"/>
                </a:solidFill>
              </a:rPr>
              <a:t>ДЛ</a:t>
            </a:r>
            <a:r>
              <a:rPr dirty="0" smtClean="0">
                <a:solidFill>
                  <a:srgbClr val="00335F"/>
                </a:solidFill>
              </a:rPr>
              <a:t>Я</a:t>
            </a:r>
            <a:r>
              <a:rPr spc="-10" dirty="0" smtClean="0">
                <a:solidFill>
                  <a:srgbClr val="00335F"/>
                </a:solidFill>
              </a:rPr>
              <a:t> </a:t>
            </a:r>
            <a:r>
              <a:rPr dirty="0">
                <a:solidFill>
                  <a:srgbClr val="00335F"/>
                </a:solidFill>
              </a:rPr>
              <a:t>УЧАСТИЯ</a:t>
            </a:r>
            <a:r>
              <a:rPr spc="-15" dirty="0">
                <a:solidFill>
                  <a:srgbClr val="00335F"/>
                </a:solidFill>
              </a:rPr>
              <a:t> </a:t>
            </a:r>
            <a:r>
              <a:rPr dirty="0">
                <a:solidFill>
                  <a:srgbClr val="00335F"/>
                </a:solidFill>
              </a:rPr>
              <a:t>В	</a:t>
            </a:r>
            <a:r>
              <a:rPr spc="-5" dirty="0">
                <a:solidFill>
                  <a:srgbClr val="00335F"/>
                </a:solidFill>
              </a:rPr>
              <a:t>ОНЛАЙН</a:t>
            </a:r>
            <a:r>
              <a:rPr dirty="0">
                <a:solidFill>
                  <a:srgbClr val="00335F"/>
                </a:solidFill>
              </a:rPr>
              <a:t>-  </a:t>
            </a:r>
            <a:r>
              <a:rPr spc="-5" dirty="0">
                <a:solidFill>
                  <a:srgbClr val="00335F"/>
                </a:solidFill>
              </a:rPr>
              <a:t>ЭКЗАМЕНЕ </a:t>
            </a:r>
            <a:r>
              <a:rPr dirty="0">
                <a:solidFill>
                  <a:srgbClr val="00335F"/>
                </a:solidFill>
              </a:rPr>
              <a:t>СТУДЕНТ</a:t>
            </a:r>
            <a:r>
              <a:rPr spc="-15" dirty="0">
                <a:solidFill>
                  <a:srgbClr val="00335F"/>
                </a:solidFill>
              </a:rPr>
              <a:t> </a:t>
            </a:r>
            <a:r>
              <a:rPr dirty="0">
                <a:solidFill>
                  <a:srgbClr val="00335F"/>
                </a:solidFill>
              </a:rPr>
              <a:t>ДОЛЖЕН: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3855492"/>
            <a:ext cx="1156360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Выбрать дату </a:t>
            </a:r>
            <a:r>
              <a:rPr sz="2400" dirty="0">
                <a:solidFill>
                  <a:srgbClr val="00335F"/>
                </a:solidFill>
                <a:latin typeface="Arial Narrow"/>
                <a:cs typeface="Arial Narrow"/>
              </a:rPr>
              <a:t>и </a:t>
            </a:r>
            <a:r>
              <a:rPr sz="2400" dirty="0" err="1">
                <a:solidFill>
                  <a:srgbClr val="00335F"/>
                </a:solidFill>
                <a:latin typeface="Arial Narrow"/>
                <a:cs typeface="Arial Narrow"/>
              </a:rPr>
              <a:t>время</a:t>
            </a:r>
            <a:r>
              <a:rPr sz="2400" spc="-35" dirty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sz="2400" spc="-5" dirty="0" err="1" smtClean="0">
                <a:solidFill>
                  <a:srgbClr val="00335F"/>
                </a:solidFill>
                <a:latin typeface="Arial Narrow"/>
                <a:cs typeface="Arial Narrow"/>
              </a:rPr>
              <a:t>экзамена</a:t>
            </a: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 ДО начала экзаменов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Внимание! </a:t>
            </a:r>
            <a:r>
              <a:rPr lang="ru-RU" sz="2400" i="1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Вы должны проконтролировать процесс записи студентов!</a:t>
            </a:r>
            <a:endParaRPr sz="2400" i="1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7118697"/>
            <a:ext cx="11400283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spc="-5" dirty="0">
                <a:solidFill>
                  <a:srgbClr val="00335F"/>
                </a:solidFill>
                <a:latin typeface="Arial Narrow"/>
                <a:cs typeface="Arial Narrow"/>
              </a:rPr>
              <a:t>П</a:t>
            </a: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ройти идентификацию личности: п</a:t>
            </a:r>
            <a:r>
              <a:rPr sz="2400" spc="-5" dirty="0" err="1" smtClean="0">
                <a:solidFill>
                  <a:srgbClr val="00335F"/>
                </a:solidFill>
                <a:latin typeface="Arial Narrow"/>
                <a:cs typeface="Arial Narrow"/>
              </a:rPr>
              <a:t>редъявить</a:t>
            </a:r>
            <a:r>
              <a:rPr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оригинал </a:t>
            </a:r>
            <a:r>
              <a:rPr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паспорт</a:t>
            </a: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а</a:t>
            </a:r>
            <a:r>
              <a:rPr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проктору</a:t>
            </a:r>
            <a:r>
              <a:rPr sz="2400" spc="5" dirty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(</a:t>
            </a:r>
            <a:r>
              <a:rPr sz="2400" spc="-5" dirty="0" err="1">
                <a:solidFill>
                  <a:srgbClr val="00335F"/>
                </a:solidFill>
                <a:latin typeface="Arial Narrow"/>
                <a:cs typeface="Arial Narrow"/>
              </a:rPr>
              <a:t>онлайн</a:t>
            </a:r>
            <a:r>
              <a:rPr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)</a:t>
            </a: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Внимание!</a:t>
            </a: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lang="ru-RU" sz="2400" i="1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НЕ принимаются ксерокопии и сканы паспорта, водительские права и проч. документы</a:t>
            </a:r>
            <a:endParaRPr sz="2400" i="1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179" y="8524240"/>
            <a:ext cx="859523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Пройти тестирование </a:t>
            </a:r>
            <a:r>
              <a:rPr sz="2400" dirty="0">
                <a:solidFill>
                  <a:srgbClr val="00335F"/>
                </a:solidFill>
                <a:latin typeface="Arial Narrow"/>
                <a:cs typeface="Arial Narrow"/>
              </a:rPr>
              <a:t>с </a:t>
            </a: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режимом видеозаписи двух потоков</a:t>
            </a:r>
            <a:r>
              <a:rPr sz="2400" spc="130" dirty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видео: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179" y="8915400"/>
            <a:ext cx="4663311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а) самого студента </a:t>
            </a:r>
            <a:r>
              <a:rPr sz="2400" dirty="0">
                <a:solidFill>
                  <a:srgbClr val="00335F"/>
                </a:solidFill>
                <a:latin typeface="Arial Narrow"/>
                <a:cs typeface="Arial Narrow"/>
              </a:rPr>
              <a:t>(с </a:t>
            </a:r>
            <a:r>
              <a:rPr sz="2400" spc="-5" dirty="0" err="1">
                <a:solidFill>
                  <a:srgbClr val="00335F"/>
                </a:solidFill>
                <a:latin typeface="Arial Narrow"/>
                <a:cs typeface="Arial Narrow"/>
              </a:rPr>
              <a:t>веб-камеры</a:t>
            </a:r>
            <a:r>
              <a:rPr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)</a:t>
            </a:r>
            <a:endParaRPr lang="ru-RU" sz="2400" spc="-5" dirty="0" smtClean="0">
              <a:solidFill>
                <a:srgbClr val="0033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rgbClr val="00335F"/>
                </a:solidFill>
                <a:latin typeface="Arial Narrow"/>
                <a:cs typeface="Arial Narrow"/>
              </a:rPr>
              <a:t>б</a:t>
            </a:r>
            <a:r>
              <a:rPr sz="2400" dirty="0">
                <a:solidFill>
                  <a:srgbClr val="00335F"/>
                </a:solidFill>
                <a:latin typeface="Arial Narrow"/>
                <a:cs typeface="Arial Narrow"/>
              </a:rPr>
              <a:t>) </a:t>
            </a:r>
            <a:r>
              <a:rPr sz="2400" spc="-10" dirty="0">
                <a:solidFill>
                  <a:srgbClr val="00335F"/>
                </a:solidFill>
                <a:latin typeface="Arial Narrow"/>
                <a:cs typeface="Arial Narrow"/>
              </a:rPr>
              <a:t>рабочего</a:t>
            </a:r>
            <a:r>
              <a:rPr sz="2400" spc="15" dirty="0">
                <a:solidFill>
                  <a:srgbClr val="0033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335F"/>
                </a:solidFill>
                <a:latin typeface="Arial Narrow"/>
                <a:cs typeface="Arial Narrow"/>
              </a:rPr>
              <a:t>стола</a:t>
            </a:r>
            <a:endParaRPr sz="2400" dirty="0">
              <a:latin typeface="Arial Narrow"/>
              <a:cs typeface="Arial Narrow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51" y="4752310"/>
            <a:ext cx="6423660" cy="22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1727657"/>
            <a:ext cx="1191006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13015" algn="l"/>
              </a:tabLst>
            </a:pPr>
            <a:r>
              <a:rPr lang="ru-RU" dirty="0" smtClean="0">
                <a:solidFill>
                  <a:srgbClr val="00335F"/>
                </a:solidFill>
              </a:rPr>
              <a:t>ВХОД В СИСТЕМУ «ЭКЗАМУС»</a:t>
            </a:r>
            <a:endParaRPr dirty="0">
              <a:solidFill>
                <a:srgbClr val="00335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323" y="3408814"/>
            <a:ext cx="114012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Ссылка – </a:t>
            </a:r>
            <a:r>
              <a:rPr lang="en-US" sz="2400" spc="-5" dirty="0" smtClean="0">
                <a:solidFill>
                  <a:srgbClr val="00335F"/>
                </a:solidFill>
                <a:latin typeface="Arial Narrow"/>
                <a:cs typeface="Arial Narrow"/>
              </a:rPr>
              <a:t>hse.student.examus.net</a:t>
            </a:r>
            <a:endParaRPr sz="2400" i="1" spc="-5" dirty="0">
              <a:solidFill>
                <a:srgbClr val="00335F"/>
              </a:solidFill>
              <a:latin typeface="Arial Narrow"/>
              <a:cs typeface="Arial Narrow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766806"/>
            <a:ext cx="6362700" cy="39243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49600" y="7239000"/>
            <a:ext cx="2971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4" y="3352800"/>
            <a:ext cx="11400283" cy="29718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1727657"/>
            <a:ext cx="119100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13015" algn="l"/>
              </a:tabLst>
            </a:pPr>
            <a:r>
              <a:rPr lang="ru-RU" sz="4400" dirty="0" smtClean="0">
                <a:solidFill>
                  <a:srgbClr val="00335F"/>
                </a:solidFill>
              </a:rPr>
              <a:t>НЕОБХОДИМО ПРОЙТИ ПРОВЕРКУ КОМПЬЮТЕРА!</a:t>
            </a:r>
            <a:endParaRPr sz="4400" dirty="0">
              <a:solidFill>
                <a:srgbClr val="00335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6000" y="5029200"/>
            <a:ext cx="44196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1727657"/>
            <a:ext cx="1191006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13015" algn="l"/>
              </a:tabLst>
            </a:pPr>
            <a:r>
              <a:rPr dirty="0">
                <a:solidFill>
                  <a:srgbClr val="00335F"/>
                </a:solidFill>
              </a:rPr>
              <a:t>ПРОКТО</a:t>
            </a:r>
            <a:r>
              <a:rPr spc="-15" dirty="0">
                <a:solidFill>
                  <a:srgbClr val="00335F"/>
                </a:solidFill>
              </a:rPr>
              <a:t>Р</a:t>
            </a:r>
            <a:r>
              <a:rPr dirty="0">
                <a:solidFill>
                  <a:srgbClr val="00335F"/>
                </a:solidFill>
              </a:rPr>
              <a:t>ИН</a:t>
            </a:r>
            <a:r>
              <a:rPr spc="-10" dirty="0">
                <a:solidFill>
                  <a:srgbClr val="00335F"/>
                </a:solidFill>
              </a:rPr>
              <a:t>Г</a:t>
            </a:r>
            <a:r>
              <a:rPr dirty="0" smtClean="0">
                <a:solidFill>
                  <a:srgbClr val="00335F"/>
                </a:solidFill>
              </a:rPr>
              <a:t>.</a:t>
            </a:r>
            <a:r>
              <a:rPr lang="ru-RU" spc="-5" dirty="0">
                <a:solidFill>
                  <a:srgbClr val="00335F"/>
                </a:solidFill>
              </a:rPr>
              <a:t> </a:t>
            </a:r>
            <a:r>
              <a:rPr lang="ru-RU" spc="-5" dirty="0" smtClean="0">
                <a:solidFill>
                  <a:srgbClr val="00335F"/>
                </a:solidFill>
              </a:rPr>
              <a:t>СПИСОК ОСНОВНЫХ НАРУШЕНИЙ</a:t>
            </a:r>
            <a:endParaRPr dirty="0">
              <a:solidFill>
                <a:srgbClr val="00335F"/>
              </a:solidFill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806195" y="2971800"/>
            <a:ext cx="11910060" cy="5488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1" i="0">
                <a:solidFill>
                  <a:srgbClr val="243956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Наличие еще одного человека в кадре</a:t>
            </a: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Подмена тестируемого</a:t>
            </a: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Отсутствие тестируемого</a:t>
            </a: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Увод взгляда с </a:t>
            </a:r>
            <a:r>
              <a:rPr lang="ru-RU" sz="3500" b="0" spc="-5" dirty="0" smtClean="0">
                <a:solidFill>
                  <a:srgbClr val="00335F"/>
                </a:solidFill>
                <a:ea typeface="+mn-ea"/>
              </a:rPr>
              <a:t>экрана</a:t>
            </a:r>
            <a:endParaRPr lang="ru-RU" sz="3500" b="0" spc="-5" dirty="0">
              <a:solidFill>
                <a:srgbClr val="00335F"/>
              </a:solidFill>
              <a:ea typeface="+mn-ea"/>
            </a:endParaRP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Смена активного окна на </a:t>
            </a:r>
            <a:r>
              <a:rPr lang="ru-RU" sz="3500" b="0" spc="-5" dirty="0" smtClean="0">
                <a:solidFill>
                  <a:srgbClr val="00335F"/>
                </a:solidFill>
                <a:ea typeface="+mn-ea"/>
              </a:rPr>
              <a:t>компьютере </a:t>
            </a: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 smtClean="0">
                <a:solidFill>
                  <a:srgbClr val="00335F"/>
                </a:solidFill>
                <a:ea typeface="+mn-ea"/>
              </a:rPr>
              <a:t>Разговор </a:t>
            </a: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во время экзамена</a:t>
            </a: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 smtClean="0">
                <a:solidFill>
                  <a:srgbClr val="00335F"/>
                </a:solidFill>
                <a:ea typeface="+mn-ea"/>
              </a:rPr>
              <a:t>Используются запрещенные тех. средства </a:t>
            </a: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(мобильный, </a:t>
            </a:r>
            <a:r>
              <a:rPr lang="ru-RU" sz="3500" b="0" spc="-5" dirty="0" smtClean="0">
                <a:solidFill>
                  <a:srgbClr val="00335F"/>
                </a:solidFill>
                <a:ea typeface="+mn-ea"/>
              </a:rPr>
              <a:t>наушники, часы </a:t>
            </a: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и проч.)</a:t>
            </a:r>
          </a:p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13015" algn="l"/>
              </a:tabLst>
            </a:pPr>
            <a:r>
              <a:rPr lang="ru-RU" sz="3500" b="0" spc="-5" dirty="0">
                <a:solidFill>
                  <a:srgbClr val="00335F"/>
                </a:solidFill>
                <a:ea typeface="+mn-ea"/>
              </a:rPr>
              <a:t>Использование </a:t>
            </a:r>
            <a:r>
              <a:rPr lang="ru-RU" sz="3500" b="0" spc="-5" dirty="0" smtClean="0">
                <a:solidFill>
                  <a:srgbClr val="00335F"/>
                </a:solidFill>
                <a:ea typeface="+mn-ea"/>
              </a:rPr>
              <a:t>книг/конспектов, калькуляторов (если это не предусмотрено форматом экзамена)  </a:t>
            </a:r>
            <a:endParaRPr lang="ru-RU" sz="3500" b="0" spc="-5" dirty="0">
              <a:solidFill>
                <a:srgbClr val="00335F"/>
              </a:solidFill>
              <a:ea typeface="+mn-ea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54" y="2362199"/>
            <a:ext cx="49530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5" y="1676400"/>
            <a:ext cx="11996993" cy="788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6062" y="1620393"/>
            <a:ext cx="11984737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СТУДЕНТЫ, УСПЕШНО ОСВОИВШИЕ ОНЛАЙН-КУРС НИУ ВШЭ, ПОЛУЧАЮТ СЕРТИФИКАТ</a:t>
            </a:r>
            <a:r>
              <a:rPr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730" y="3810000"/>
            <a:ext cx="9169400" cy="5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FC8F12-F4C3-436D-B7FE-4F58442840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1986" y="2560876"/>
            <a:ext cx="11707814" cy="6792736"/>
          </a:xfrm>
          <a:prstGeom prst="rect">
            <a:avLst/>
          </a:prstGeom>
        </p:spPr>
        <p:txBody>
          <a:bodyPr lIns="109234" tIns="54617" rIns="109234" bIns="54617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Допуск при наборе мин. 40% от баллов по результатам текущих тестов </a:t>
            </a:r>
          </a:p>
          <a:p>
            <a:pPr algn="just"/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ru-RU" sz="2500" b="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 итоговая за онлайн-курс = 0,6 * О накопленная (оценка за курс) + 0,4 *О экзамен с </a:t>
            </a:r>
            <a:r>
              <a:rPr lang="ru-RU" sz="2500" b="0" i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прокторингом</a:t>
            </a: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);</a:t>
            </a:r>
            <a:endParaRPr lang="en-US" sz="2500" b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Возможность записаться на сдачу экзамена в удобное время (в соответствии с графиком);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 несколько дней до экзамена сдающий получает всю необходимую информацию по организации испытания;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Проводится тестирование оборудования и проверяется стабильность связи в системе «</a:t>
            </a:r>
            <a:r>
              <a:rPr lang="ru-RU" sz="2500" b="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Экзамус</a:t>
            </a: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Перед началом экзамена проходит процедура удостоверения личности сдающего;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На протяжении всего экзамена за сдающим осуществляется наблюдение, его поведение анализируется и в случае подозрения на попытку жульничества сдающий получит предупреждение, в случае грубых нарушений результаты экзамена могут быть не засчитаны;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Благодаря наличию видеозаписи экзамена</a:t>
            </a:r>
            <a:r>
              <a:rPr lang="en-US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ru-RU" sz="2500" b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уже после экзамена она при необходимости может быть просмотрена, например, если сдающий не согласен с результатом</a:t>
            </a:r>
            <a:r>
              <a:rPr lang="ru-RU" sz="2500" b="0" dirty="0" smtClean="0">
                <a:latin typeface="Arial Narrow" panose="020B0606020202030204" pitchFamily="34" charset="0"/>
              </a:rPr>
              <a:t>.</a:t>
            </a:r>
            <a:endParaRPr lang="ru-RU" sz="2500" b="0" dirty="0"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3400"/>
            <a:ext cx="854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982418"/>
            <a:ext cx="2974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801" y="1752600"/>
            <a:ext cx="116617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kern="0" dirty="0" smtClean="0">
                <a:solidFill>
                  <a:srgbClr val="00335F"/>
                </a:solidFill>
                <a:latin typeface="Arial Narrow"/>
                <a:ea typeface="+mj-ea"/>
              </a:rPr>
              <a:t>ПРОКТОРИНГ. СУММИРУЕМ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6063" y="1620393"/>
            <a:ext cx="100634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 РАМКАХ СЕТЕВОГО</a:t>
            </a:r>
            <a:r>
              <a:rPr spc="-20" dirty="0"/>
              <a:t> </a:t>
            </a:r>
            <a:r>
              <a:rPr dirty="0"/>
              <a:t>ДОГОВОРА</a:t>
            </a:r>
          </a:p>
          <a:p>
            <a:pPr marL="12700">
              <a:lnSpc>
                <a:spcPct val="100000"/>
              </a:lnSpc>
            </a:pPr>
            <a:r>
              <a:rPr dirty="0"/>
              <a:t>ПЕРЕДАЕМ </a:t>
            </a:r>
            <a:r>
              <a:rPr spc="-5" dirty="0"/>
              <a:t>ВУЗУ-ПАРТНЕРУ</a:t>
            </a:r>
            <a:r>
              <a:rPr spc="-45" dirty="0"/>
              <a:t> </a:t>
            </a:r>
            <a:r>
              <a:rPr dirty="0"/>
              <a:t>ВЕДОМОСТЬ: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098" y="3017393"/>
            <a:ext cx="7205410" cy="635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8923" y="1864563"/>
            <a:ext cx="47390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ОБЯЗАТЕЛЬСТВА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829462" y="2604592"/>
            <a:ext cx="26714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5" dirty="0">
                <a:solidFill>
                  <a:srgbClr val="243956"/>
                </a:solidFill>
                <a:latin typeface="Arial Narrow"/>
                <a:cs typeface="Arial Narrow"/>
              </a:rPr>
              <a:t>Вуза-партнера</a:t>
            </a:r>
            <a:endParaRPr sz="35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462" y="3257550"/>
            <a:ext cx="11135995" cy="188769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5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Мониторить</a:t>
            </a:r>
            <a:r>
              <a:rPr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активность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и </a:t>
            </a:r>
            <a:r>
              <a:rPr sz="2500" spc="-5" dirty="0" err="1">
                <a:solidFill>
                  <a:srgbClr val="243956"/>
                </a:solidFill>
                <a:latin typeface="Arial Narrow"/>
                <a:cs typeface="Arial Narrow"/>
              </a:rPr>
              <a:t>успеваемость</a:t>
            </a:r>
            <a:r>
              <a:rPr sz="2500" spc="-10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студентов</a:t>
            </a:r>
            <a:r>
              <a:rPr lang="ru-RU"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;</a:t>
            </a:r>
            <a:endParaRPr sz="2500" dirty="0">
              <a:latin typeface="Arial Narrow"/>
              <a:cs typeface="Arial Narrow"/>
            </a:endParaRPr>
          </a:p>
          <a:p>
            <a:pPr marL="355600" indent="-342900">
              <a:lnSpc>
                <a:spcPts val="2625"/>
              </a:lnSpc>
              <a:spcBef>
                <a:spcPts val="925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500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Заранее</a:t>
            </a:r>
            <a:r>
              <a:rPr sz="2500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согласовать даты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проведения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итогового экзамена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и</a:t>
            </a:r>
            <a:r>
              <a:rPr sz="2500" spc="-17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координировать</a:t>
            </a:r>
            <a:endParaRPr sz="2500" dirty="0">
              <a:latin typeface="Arial Narrow"/>
              <a:cs typeface="Arial Narrow"/>
            </a:endParaRPr>
          </a:p>
          <a:p>
            <a:pPr marL="457200">
              <a:lnSpc>
                <a:spcPts val="2625"/>
              </a:lnSpc>
            </a:pP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(проконтролировать) запись студентов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на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экзамен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с</a:t>
            </a:r>
            <a:r>
              <a:rPr sz="2500" spc="-9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проктором</a:t>
            </a:r>
            <a:r>
              <a:rPr lang="ru-RU" sz="2500" dirty="0" smtClean="0">
                <a:solidFill>
                  <a:srgbClr val="243956"/>
                </a:solidFill>
                <a:latin typeface="Arial Narrow"/>
                <a:cs typeface="Arial Narrow"/>
              </a:rPr>
              <a:t>/ пересдачу экзамена;</a:t>
            </a:r>
          </a:p>
          <a:p>
            <a:pPr marL="457200">
              <a:lnSpc>
                <a:spcPts val="2625"/>
              </a:lnSpc>
            </a:pPr>
            <a:endParaRPr lang="ru-RU" sz="2500" dirty="0" smtClean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457200">
              <a:lnSpc>
                <a:spcPts val="2625"/>
              </a:lnSpc>
            </a:pPr>
            <a:endParaRPr sz="25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5740400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243956"/>
                </a:solidFill>
                <a:latin typeface="Arial Narrow"/>
                <a:cs typeface="Arial Narrow"/>
              </a:rPr>
              <a:t>НИУ</a:t>
            </a:r>
            <a:r>
              <a:rPr sz="3500" b="1" spc="-7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3500" b="1" dirty="0">
                <a:solidFill>
                  <a:srgbClr val="243956"/>
                </a:solidFill>
                <a:latin typeface="Arial Narrow"/>
                <a:cs typeface="Arial Narrow"/>
              </a:rPr>
              <a:t>ВШЭ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462" y="6392671"/>
            <a:ext cx="11201400" cy="169533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ts val="2480"/>
              </a:lnSpc>
              <a:spcBef>
                <a:spcPts val="121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Регулярно </a:t>
            </a: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предоставл</a:t>
            </a:r>
            <a:r>
              <a:rPr lang="ru-RU"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ять</a:t>
            </a:r>
            <a:r>
              <a:rPr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вузу-партнеру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выгрузку с </a:t>
            </a:r>
            <a:r>
              <a:rPr sz="2500" spc="-5" dirty="0" err="1">
                <a:solidFill>
                  <a:srgbClr val="243956"/>
                </a:solidFill>
                <a:latin typeface="Arial Narrow"/>
                <a:cs typeface="Arial Narrow"/>
              </a:rPr>
              <a:t>информацией</a:t>
            </a:r>
            <a:r>
              <a:rPr sz="2500" spc="-16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lang="ru-RU" sz="2500" spc="-165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об</a:t>
            </a:r>
            <a:r>
              <a:rPr lang="ru-RU"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 у</a:t>
            </a: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спеваемости</a:t>
            </a:r>
            <a:r>
              <a:rPr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/</a:t>
            </a: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пропусках</a:t>
            </a:r>
            <a:r>
              <a:rPr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 err="1">
                <a:solidFill>
                  <a:srgbClr val="243956"/>
                </a:solidFill>
                <a:latin typeface="Arial Narrow"/>
                <a:cs typeface="Arial Narrow"/>
              </a:rPr>
              <a:t>тестирования</a:t>
            </a:r>
            <a:r>
              <a:rPr sz="2500" spc="-6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студентами</a:t>
            </a:r>
            <a:r>
              <a:rPr lang="ru-RU"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;</a:t>
            </a:r>
            <a:endParaRPr sz="25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Обеспечива</a:t>
            </a:r>
            <a:r>
              <a:rPr lang="ru-RU"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ть</a:t>
            </a:r>
            <a:r>
              <a:rPr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проведение итогового тестирования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с </a:t>
            </a:r>
            <a:r>
              <a:rPr sz="2500" spc="-5" dirty="0" err="1">
                <a:solidFill>
                  <a:srgbClr val="243956"/>
                </a:solidFill>
                <a:latin typeface="Arial Narrow"/>
                <a:cs typeface="Arial Narrow"/>
              </a:rPr>
              <a:t>участием</a:t>
            </a:r>
            <a:r>
              <a:rPr sz="2500" spc="-15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прокторов</a:t>
            </a:r>
            <a:r>
              <a:rPr lang="ru-RU" sz="2500" dirty="0" smtClean="0">
                <a:solidFill>
                  <a:srgbClr val="243956"/>
                </a:solidFill>
                <a:latin typeface="Arial Narrow"/>
                <a:cs typeface="Arial Narrow"/>
              </a:rPr>
              <a:t>;</a:t>
            </a:r>
            <a:endParaRPr sz="25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919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Обеспечива</a:t>
            </a:r>
            <a:r>
              <a:rPr lang="ru-RU" sz="2500" spc="-5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ть</a:t>
            </a:r>
            <a:r>
              <a:rPr sz="25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spc="-5" dirty="0">
                <a:solidFill>
                  <a:srgbClr val="243956"/>
                </a:solidFill>
                <a:latin typeface="Arial Narrow"/>
                <a:cs typeface="Arial Narrow"/>
              </a:rPr>
              <a:t>пересдачу </a:t>
            </a:r>
            <a:r>
              <a:rPr sz="2500" dirty="0">
                <a:solidFill>
                  <a:srgbClr val="243956"/>
                </a:solidFill>
                <a:latin typeface="Arial Narrow"/>
                <a:cs typeface="Arial Narrow"/>
              </a:rPr>
              <a:t>и </a:t>
            </a:r>
            <a:r>
              <a:rPr sz="2500" spc="-5" dirty="0" err="1">
                <a:solidFill>
                  <a:srgbClr val="243956"/>
                </a:solidFill>
                <a:latin typeface="Arial Narrow"/>
                <a:cs typeface="Arial Narrow"/>
              </a:rPr>
              <a:t>подготовку</a:t>
            </a:r>
            <a:r>
              <a:rPr sz="2500" spc="-114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500" dirty="0" err="1" smtClean="0">
                <a:solidFill>
                  <a:srgbClr val="243956"/>
                </a:solidFill>
                <a:latin typeface="Arial Narrow"/>
                <a:cs typeface="Arial Narrow"/>
              </a:rPr>
              <a:t>ведомостей</a:t>
            </a:r>
            <a:r>
              <a:rPr lang="ru-RU" sz="2500" dirty="0" smtClean="0">
                <a:solidFill>
                  <a:srgbClr val="243956"/>
                </a:solidFill>
                <a:latin typeface="Arial Narrow"/>
                <a:cs typeface="Arial Narrow"/>
              </a:rPr>
              <a:t>;</a:t>
            </a:r>
            <a:endParaRPr sz="25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644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5" y="1560184"/>
            <a:ext cx="11241939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ОБРАЗОВАТЕЛЬНЫЕ МЕРОПРИЯТИЯ</a:t>
            </a:r>
            <a:r>
              <a:rPr lang="en-US" sz="3800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НИУ ВШЭ ДЛЯ ВУЗОВ-ПАРТНЕРОВ «</a:t>
            </a:r>
            <a:r>
              <a:rPr lang="en-US" sz="3800" spc="-5" dirty="0">
                <a:solidFill>
                  <a:schemeClr val="tx2">
                    <a:lumMod val="75000"/>
                  </a:schemeClr>
                </a:solidFill>
              </a:rPr>
              <a:t>U4Uonline 2020</a:t>
            </a:r>
            <a:r>
              <a:rPr lang="ru-RU" sz="3800" spc="-5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en-US" sz="4000" dirty="0">
                <a:hlinkClick r:id="rId3"/>
              </a:rPr>
              <a:t> https://u4u.hse.ru/</a:t>
            </a:r>
            <a:r>
              <a:rPr lang="en-US" sz="4000" spc="-5" dirty="0">
                <a:solidFill>
                  <a:srgbClr val="001F5F"/>
                </a:solidFill>
              </a:rPr>
              <a:t/>
            </a:r>
            <a:br>
              <a:rPr lang="en-US" sz="4000" spc="-5" dirty="0">
                <a:solidFill>
                  <a:srgbClr val="001F5F"/>
                </a:solidFill>
              </a:rPr>
            </a:b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375" y="2743200"/>
            <a:ext cx="11837025" cy="719940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fontAlgn="t"/>
            <a:r>
              <a:rPr lang="ru-RU" sz="28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Вуз-партнер: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Заключает сетевой договор с НИУ ВШЭ на 2020/21 учебный год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преподавателей и администраторов  на обучение 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Преподаватель проходит обучение по выбранному онлайн-курсу:</a:t>
            </a:r>
          </a:p>
          <a:p>
            <a:r>
              <a:rPr lang="ru-RU" sz="2400" i="1" u="sng" spc="-4" dirty="0">
                <a:solidFill>
                  <a:srgbClr val="002060"/>
                </a:solidFill>
                <a:latin typeface="Arial Narrow" panose="020B0606020202030204" pitchFamily="34" charset="0"/>
              </a:rPr>
              <a:t>Философия, Экономика, Маркетинг, Социальная психология, Организационное поведение, Цифровая грамотность, Российская экономика, Макроэкономика, Психология, Основы права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Включает в учебные планы соответствующие дисциплины в формате </a:t>
            </a:r>
            <a:r>
              <a:rPr lang="ru-RU" sz="2400" b="1" spc="-4" dirty="0" err="1">
                <a:solidFill>
                  <a:srgbClr val="002060"/>
                </a:solidFill>
                <a:latin typeface="Arial Narrow" panose="020B0606020202030204" pitchFamily="34" charset="0"/>
              </a:rPr>
              <a:t>Blended</a:t>
            </a: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L</a:t>
            </a:r>
            <a:r>
              <a:rPr lang="ru-RU" sz="2400" b="1" spc="-4" dirty="0" err="1">
                <a:solidFill>
                  <a:srgbClr val="002060"/>
                </a:solidFill>
                <a:latin typeface="Arial Narrow" panose="020B0606020202030204" pitchFamily="34" charset="0"/>
              </a:rPr>
              <a:t>earning</a:t>
            </a: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с использованием онлайн-курсов ВШЭ 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endParaRPr lang="ru-RU" sz="2400" spc="-4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fontAlgn="t"/>
            <a:r>
              <a:rPr lang="ru-RU" sz="2800" b="1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НИУ ВШЭ: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Разрабатывает программы обучения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В сентябре 2020 проводит обучение в формате регулярных  онлайн-встреч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Консультирует вузы-партнеры по организационно-методическим вопросам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r>
              <a:rPr lang="ru-RU" sz="2400" spc="-4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Организует онлайн-экзамены с идентификацией личности и предоставляет результаты </a:t>
            </a:r>
            <a:r>
              <a:rPr lang="ru-RU" sz="2400" spc="-4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вузу-партнеру</a:t>
            </a:r>
          </a:p>
          <a:p>
            <a:pPr marL="287007" indent="-287007" fontAlgn="t">
              <a:buFont typeface="Arial" panose="020B0604020202020204" pitchFamily="34" charset="0"/>
              <a:buChar char="•"/>
            </a:pPr>
            <a:endParaRPr lang="ru-RU" sz="2400" spc="-4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4" dirty="0">
                <a:solidFill>
                  <a:srgbClr val="002060"/>
                </a:solidFill>
                <a:latin typeface="Arial Narrow" panose="020B0606020202030204" pitchFamily="34" charset="0"/>
                <a:cs typeface="Arial Narrow"/>
              </a:rPr>
              <a:t>1-й шаг до 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</a:rPr>
              <a:t>U4Uonline 2020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» -написать на 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  <a:hlinkClick r:id="rId4"/>
              </a:rPr>
              <a:t>u4uonline@hse.ru</a:t>
            </a:r>
            <a:r>
              <a:rPr lang="en-US" sz="2400" b="1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</a:rPr>
              <a:t>о заинтересованности вуза</a:t>
            </a: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2-й шаг-  зарегистрировать команду для участия </a:t>
            </a:r>
            <a:r>
              <a:rPr lang="en-US" sz="2400" b="1" dirty="0">
                <a:hlinkClick r:id="rId5"/>
              </a:rPr>
              <a:t>https://u4u.hse.ru/intensive/</a:t>
            </a:r>
            <a:endParaRPr lang="ru-RU"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fontAlgn="t"/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5482547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5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105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645" y="693801"/>
            <a:ext cx="270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Дирекция по</a:t>
            </a:r>
            <a:r>
              <a:rPr sz="1800" spc="-130" dirty="0">
                <a:solidFill>
                  <a:srgbClr val="233955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687" y="1760296"/>
            <a:ext cx="1118489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>
                <a:solidFill>
                  <a:srgbClr val="001F5F"/>
                </a:solidFill>
              </a:rPr>
              <a:t>ФУНКЦИОНАЛ УЧАСТНИКОВ </a:t>
            </a:r>
            <a:r>
              <a:rPr lang="ru-RU" sz="3800" dirty="0">
                <a:solidFill>
                  <a:srgbClr val="001F5F"/>
                </a:solidFill>
              </a:rPr>
              <a:t>ПРОЕКТА</a:t>
            </a:r>
            <a:endParaRPr sz="3800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78637" y="2427316"/>
            <a:ext cx="12426163" cy="755950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425"/>
              </a:spcBef>
            </a:pPr>
            <a:r>
              <a:rPr lang="ru-RU" sz="2800" spc="-5" dirty="0"/>
              <a:t>Университет</a:t>
            </a:r>
            <a:endParaRPr sz="2800" spc="-5" dirty="0"/>
          </a:p>
          <a:p>
            <a:pPr marL="707390" marR="5080" indent="-444500">
              <a:lnSpc>
                <a:spcPts val="2500"/>
              </a:lnSpc>
              <a:spcBef>
                <a:spcPts val="1305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>
                <a:latin typeface="Arial Narrow"/>
                <a:cs typeface="Arial Narrow"/>
              </a:rPr>
              <a:t>Назначает куратора проекта</a:t>
            </a:r>
            <a:r>
              <a:rPr lang="en-US" sz="2800" b="0" spc="-5" dirty="0"/>
              <a:t> </a:t>
            </a:r>
            <a:r>
              <a:rPr lang="ru-RU" sz="2800" b="0" spc="-5" dirty="0">
                <a:latin typeface="Arial Narrow"/>
                <a:cs typeface="Arial Narrow"/>
              </a:rPr>
              <a:t>(ФИО, почта, контакты)</a:t>
            </a:r>
            <a:r>
              <a:rPr lang="ru-RU" sz="2800" b="0" spc="-5" dirty="0"/>
              <a:t>, общение через почту</a:t>
            </a:r>
            <a:r>
              <a:rPr lang="en-US" sz="2800" b="0" spc="-5" dirty="0"/>
              <a:t>/skype/</a:t>
            </a:r>
            <a:r>
              <a:rPr lang="ru-RU" sz="2800" b="0" spc="-5" dirty="0"/>
              <a:t>телефон</a:t>
            </a:r>
            <a:r>
              <a:rPr lang="en-US" sz="2800" b="0" spc="-5" dirty="0"/>
              <a:t>/</a:t>
            </a:r>
            <a:r>
              <a:rPr lang="ru-RU" sz="2800" b="0" spc="-5" dirty="0"/>
              <a:t>мессенджеры</a:t>
            </a:r>
            <a:endParaRPr sz="2800" dirty="0">
              <a:latin typeface="Arial Narrow"/>
              <a:cs typeface="Arial Narrow"/>
            </a:endParaRPr>
          </a:p>
          <a:p>
            <a:pPr marL="707390" indent="-444500">
              <a:lnSpc>
                <a:spcPct val="100000"/>
              </a:lnSpc>
              <a:spcBef>
                <a:spcPts val="875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>
                <a:latin typeface="Arial Narrow"/>
                <a:cs typeface="Arial Narrow"/>
              </a:rPr>
              <a:t>Предоставляет списки</a:t>
            </a:r>
            <a:r>
              <a:rPr sz="2800" b="0" spc="-5" dirty="0">
                <a:latin typeface="Arial Narrow"/>
                <a:cs typeface="Arial Narrow"/>
              </a:rPr>
              <a:t> студентов </a:t>
            </a:r>
            <a:r>
              <a:rPr sz="2800" b="0" dirty="0">
                <a:latin typeface="Arial Narrow"/>
                <a:cs typeface="Arial Narrow"/>
              </a:rPr>
              <a:t>и </a:t>
            </a:r>
            <a:r>
              <a:rPr sz="2800" b="0" spc="-5" dirty="0">
                <a:latin typeface="Arial Narrow"/>
                <a:cs typeface="Arial Narrow"/>
              </a:rPr>
              <a:t>дисциплин </a:t>
            </a:r>
            <a:r>
              <a:rPr sz="2800" b="0" dirty="0">
                <a:latin typeface="Arial Narrow"/>
                <a:cs typeface="Arial Narrow"/>
              </a:rPr>
              <a:t>в </a:t>
            </a:r>
            <a:r>
              <a:rPr sz="2800" b="0" spc="-5" dirty="0">
                <a:latin typeface="Arial Narrow"/>
                <a:cs typeface="Arial Narrow"/>
              </a:rPr>
              <a:t>согласованном </a:t>
            </a:r>
            <a:r>
              <a:rPr sz="2800" b="0" dirty="0">
                <a:latin typeface="Arial Narrow"/>
                <a:cs typeface="Arial Narrow"/>
              </a:rPr>
              <a:t>формате для</a:t>
            </a:r>
            <a:r>
              <a:rPr sz="2800" b="0" spc="-290" dirty="0">
                <a:latin typeface="Arial Narrow"/>
                <a:cs typeface="Arial Narrow"/>
              </a:rPr>
              <a:t> </a:t>
            </a:r>
            <a:r>
              <a:rPr sz="2800" b="0" spc="-5" dirty="0">
                <a:latin typeface="Arial Narrow"/>
                <a:cs typeface="Arial Narrow"/>
              </a:rPr>
              <a:t>подключения</a:t>
            </a:r>
            <a:endParaRPr sz="2800" dirty="0">
              <a:latin typeface="Arial Narrow"/>
              <a:cs typeface="Arial Narrow"/>
            </a:endParaRPr>
          </a:p>
          <a:p>
            <a:pPr marL="707390" indent="-444500">
              <a:lnSpc>
                <a:spcPct val="100000"/>
              </a:lnSpc>
              <a:spcBef>
                <a:spcPts val="90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>
                <a:latin typeface="Arial Narrow"/>
                <a:cs typeface="Arial Narrow"/>
              </a:rPr>
              <a:t>Мониторит</a:t>
            </a:r>
            <a:r>
              <a:rPr sz="2800" b="0" spc="-5" dirty="0">
                <a:latin typeface="Arial Narrow"/>
                <a:cs typeface="Arial Narrow"/>
              </a:rPr>
              <a:t> активность </a:t>
            </a:r>
            <a:r>
              <a:rPr sz="2800" b="0" dirty="0">
                <a:latin typeface="Arial Narrow"/>
                <a:cs typeface="Arial Narrow"/>
              </a:rPr>
              <a:t>и </a:t>
            </a:r>
            <a:r>
              <a:rPr sz="2800" b="0" spc="-5" dirty="0">
                <a:latin typeface="Arial Narrow"/>
                <a:cs typeface="Arial Narrow"/>
              </a:rPr>
              <a:t>успеваемость</a:t>
            </a:r>
            <a:r>
              <a:rPr sz="2800" b="0" spc="-195" dirty="0">
                <a:latin typeface="Arial Narrow"/>
                <a:cs typeface="Arial Narrow"/>
              </a:rPr>
              <a:t> </a:t>
            </a:r>
            <a:r>
              <a:rPr sz="2800" b="0" spc="-5" dirty="0">
                <a:latin typeface="Arial Narrow"/>
                <a:cs typeface="Arial Narrow"/>
              </a:rPr>
              <a:t>студентов</a:t>
            </a:r>
            <a:endParaRPr sz="2800" dirty="0">
              <a:latin typeface="Arial Narrow"/>
              <a:cs typeface="Arial Narrow"/>
            </a:endParaRPr>
          </a:p>
          <a:p>
            <a:pPr marL="707390" marR="2073275" indent="-444500">
              <a:spcBef>
                <a:spcPts val="875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/>
              <a:t>Самостоятельно организует экзамены или использует для контроля знаний результаты промежуточных тестов</a:t>
            </a:r>
            <a:endParaRPr sz="2800" b="0" spc="-5" dirty="0"/>
          </a:p>
          <a:p>
            <a:pPr marL="262890">
              <a:lnSpc>
                <a:spcPct val="100000"/>
              </a:lnSpc>
              <a:spcBef>
                <a:spcPts val="520"/>
              </a:spcBef>
            </a:pPr>
            <a:r>
              <a:rPr sz="2800" dirty="0"/>
              <a:t>НИУ</a:t>
            </a:r>
            <a:r>
              <a:rPr sz="2800" spc="-85" dirty="0"/>
              <a:t> </a:t>
            </a:r>
            <a:r>
              <a:rPr sz="2800" dirty="0"/>
              <a:t>ВШЭ</a:t>
            </a:r>
          </a:p>
          <a:p>
            <a:pPr marL="707390" marR="891540" indent="-444500">
              <a:lnSpc>
                <a:spcPts val="2500"/>
              </a:lnSpc>
              <a:spcBef>
                <a:spcPts val="130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 smtClean="0"/>
              <a:t>Сетевой договор</a:t>
            </a:r>
            <a:endParaRPr lang="ru-RU" sz="2800" b="0" spc="-5" dirty="0"/>
          </a:p>
          <a:p>
            <a:pPr marL="707390" marR="891540" indent="-444500">
              <a:lnSpc>
                <a:spcPts val="2500"/>
              </a:lnSpc>
              <a:spcBef>
                <a:spcPts val="130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/>
              <a:t>Доступ к Личному кабинету вуза</a:t>
            </a:r>
            <a:endParaRPr sz="2800" dirty="0">
              <a:latin typeface="Arial Narrow"/>
              <a:cs typeface="Arial Narrow"/>
            </a:endParaRPr>
          </a:p>
          <a:p>
            <a:pPr marL="707390" marR="499109" indent="-444500">
              <a:lnSpc>
                <a:spcPct val="86900"/>
              </a:lnSpc>
              <a:spcBef>
                <a:spcPts val="117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  <a:tab pos="1507490" algn="l"/>
              </a:tabLst>
            </a:pPr>
            <a:r>
              <a:rPr lang="ru-RU" sz="2800" b="0" spc="-5" dirty="0" smtClean="0">
                <a:latin typeface="Arial Narrow"/>
                <a:cs typeface="Arial Narrow"/>
              </a:rPr>
              <a:t>Запись</a:t>
            </a:r>
            <a:r>
              <a:rPr sz="2800" b="0" spc="-5" dirty="0" smtClean="0">
                <a:latin typeface="Arial Narrow"/>
                <a:cs typeface="Arial Narrow"/>
              </a:rPr>
              <a:t> </a:t>
            </a:r>
            <a:r>
              <a:rPr lang="ru-RU" sz="2800" b="0" spc="-5" dirty="0">
                <a:latin typeface="Arial Narrow"/>
                <a:cs typeface="Arial Narrow"/>
              </a:rPr>
              <a:t>студентов</a:t>
            </a:r>
            <a:r>
              <a:rPr sz="2800" b="0" spc="-5" dirty="0">
                <a:latin typeface="Arial Narrow"/>
                <a:cs typeface="Arial Narrow"/>
              </a:rPr>
              <a:t> </a:t>
            </a:r>
            <a:r>
              <a:rPr sz="2800" b="0" dirty="0">
                <a:latin typeface="Arial Narrow"/>
                <a:cs typeface="Arial Narrow"/>
              </a:rPr>
              <a:t>на</a:t>
            </a:r>
            <a:r>
              <a:rPr lang="ru-RU" sz="2800" b="0" dirty="0">
                <a:latin typeface="Arial Narrow"/>
                <a:cs typeface="Arial Narrow"/>
              </a:rPr>
              <a:t> платформу/</a:t>
            </a:r>
            <a:r>
              <a:rPr lang="ru-RU" sz="2800" b="0" spc="-5" dirty="0">
                <a:latin typeface="Arial Narrow"/>
                <a:cs typeface="Arial Narrow"/>
              </a:rPr>
              <a:t>курс</a:t>
            </a:r>
            <a:endParaRPr sz="2800" dirty="0">
              <a:latin typeface="Arial Narrow"/>
              <a:cs typeface="Arial Narrow"/>
            </a:endParaRPr>
          </a:p>
          <a:p>
            <a:pPr marL="707390" indent="-444500">
              <a:lnSpc>
                <a:spcPct val="100000"/>
              </a:lnSpc>
              <a:spcBef>
                <a:spcPts val="90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 smtClean="0">
                <a:latin typeface="Arial Narrow"/>
                <a:cs typeface="Arial Narrow"/>
              </a:rPr>
              <a:t>Консультации </a:t>
            </a:r>
            <a:r>
              <a:rPr lang="ru-RU" sz="2800" b="0" spc="-5" dirty="0">
                <a:latin typeface="Arial Narrow"/>
                <a:cs typeface="Arial Narrow"/>
              </a:rPr>
              <a:t>и веб</a:t>
            </a:r>
            <a:r>
              <a:rPr lang="ru-RU" sz="2800" b="0" spc="-5" dirty="0"/>
              <a:t>инары для кураторов</a:t>
            </a:r>
          </a:p>
          <a:p>
            <a:pPr marL="707390" indent="-444500">
              <a:lnSpc>
                <a:spcPct val="100000"/>
              </a:lnSpc>
              <a:spcBef>
                <a:spcPts val="90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r>
              <a:rPr lang="ru-RU" sz="2800" b="0" spc="-5" dirty="0" smtClean="0"/>
              <a:t>Ответы </a:t>
            </a:r>
            <a:r>
              <a:rPr lang="ru-RU" sz="2800" b="0" spc="-5" dirty="0"/>
              <a:t>на вопросы студентов (</a:t>
            </a:r>
            <a:r>
              <a:rPr lang="en-US" sz="2800" b="0" spc="-5" dirty="0">
                <a:hlinkClick r:id="rId3"/>
              </a:rPr>
              <a:t>uninet@hse.ru</a:t>
            </a:r>
            <a:r>
              <a:rPr lang="ru-RU" sz="2800" b="0" spc="-5" dirty="0"/>
              <a:t>)</a:t>
            </a:r>
          </a:p>
          <a:p>
            <a:pPr marL="707390" indent="-444500">
              <a:lnSpc>
                <a:spcPct val="100000"/>
              </a:lnSpc>
              <a:spcBef>
                <a:spcPts val="900"/>
              </a:spcBef>
              <a:buSzPct val="72916"/>
              <a:buFont typeface="Arial"/>
              <a:buChar char="•"/>
              <a:tabLst>
                <a:tab pos="708025" algn="l"/>
                <a:tab pos="708660" algn="l"/>
              </a:tabLst>
            </a:pPr>
            <a:endParaRPr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501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787223" y="1754101"/>
            <a:ext cx="10900914" cy="514386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600" b="1" spc="-5">
                <a:solidFill>
                  <a:srgbClr val="056D9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ВУЗЫ-ПАРТНЕРЫ 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" y="2268487"/>
            <a:ext cx="4800599" cy="3447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2272229"/>
            <a:ext cx="4217162" cy="3403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1" y="5867400"/>
            <a:ext cx="4800599" cy="37894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78800" y="5716231"/>
            <a:ext cx="4217162" cy="373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 Narrow" panose="020B0606020202030204" pitchFamily="34" charset="0"/>
              </a:rPr>
              <a:t>Здесь будут логотипы ваших университетов</a:t>
            </a:r>
          </a:p>
        </p:txBody>
      </p:sp>
    </p:spTree>
    <p:extLst>
      <p:ext uri="{BB962C8B-B14F-4D97-AF65-F5344CB8AC3E}">
        <p14:creationId xmlns:p14="http://schemas.microsoft.com/office/powerpoint/2010/main" val="33226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181" y="1658188"/>
            <a:ext cx="116836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5080" indent="-2532380" algn="l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ССЫЛКИ, КОНТАКТЫ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181" y="3110074"/>
            <a:ext cx="11520297" cy="10329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endParaRPr sz="2400" dirty="0">
              <a:latin typeface="Arial Narrow"/>
              <a:cs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800" y="2438400"/>
            <a:ext cx="12344400" cy="7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5" dirty="0">
                <a:solidFill>
                  <a:srgbClr val="002060"/>
                </a:solidFill>
                <a:latin typeface="Arial Narrow" panose="020B0606020202030204" pitchFamily="34" charset="0"/>
              </a:rPr>
              <a:t>Сетевое взаимодействие университетов: </a:t>
            </a:r>
            <a:r>
              <a:rPr lang="ru-RU" sz="2800" u="sng" dirty="0" smtClean="0">
                <a:latin typeface="Arial Narrow" panose="020B0606020202030204" pitchFamily="34" charset="0"/>
                <a:hlinkClick r:id="rId3"/>
              </a:rPr>
              <a:t>uninet@hse.ru</a:t>
            </a:r>
            <a:endParaRPr lang="en-US" sz="2800" u="sng" dirty="0">
              <a:latin typeface="Arial Narrow" panose="020B0606020202030204" pitchFamily="34" charset="0"/>
            </a:endParaRPr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Образовательный </a:t>
            </a:r>
            <a:r>
              <a:rPr lang="ru-RU" sz="2800" spc="-5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интенсив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U4U Online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US" sz="2800" u="sng" dirty="0" smtClean="0">
                <a:latin typeface="Arial Narrow" panose="020B0606020202030204" pitchFamily="34" charset="0"/>
                <a:hlinkClick r:id="rId4"/>
              </a:rPr>
              <a:t>u4uonline</a:t>
            </a:r>
            <a:r>
              <a:rPr lang="ru-RU" sz="2800" u="sng" dirty="0" smtClean="0">
                <a:latin typeface="Arial Narrow" panose="020B0606020202030204" pitchFamily="34" charset="0"/>
                <a:hlinkClick r:id="rId4"/>
              </a:rPr>
              <a:t>@hse.ru</a:t>
            </a:r>
            <a:endParaRPr lang="en-US" sz="2800" u="sng" dirty="0" smtClean="0">
              <a:latin typeface="Arial Narrow" panose="020B0606020202030204" pitchFamily="34" charset="0"/>
            </a:endParaRPr>
          </a:p>
          <a:p>
            <a:endParaRPr lang="en-US" sz="2800" u="sng" dirty="0">
              <a:latin typeface="Arial Narrow" panose="020B0606020202030204" pitchFamily="34" charset="0"/>
            </a:endParaRPr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Сетевое взаимодействие: </a:t>
            </a:r>
            <a:r>
              <a:rPr lang="en-US" sz="2600" dirty="0">
                <a:hlinkClick r:id="rId5"/>
              </a:rPr>
              <a:t>https://</a:t>
            </a:r>
            <a:r>
              <a:rPr lang="en-US" sz="2600" dirty="0" smtClean="0">
                <a:hlinkClick r:id="rId5"/>
              </a:rPr>
              <a:t>elearning.hse.ru/network_interaction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Онлайн-курсы НИУ ВШЭ: </a:t>
            </a:r>
            <a:r>
              <a:rPr lang="en-US" sz="2600" dirty="0">
                <a:hlinkClick r:id="rId6"/>
              </a:rPr>
              <a:t>https://</a:t>
            </a:r>
            <a:r>
              <a:rPr lang="en-US" sz="2600" dirty="0" smtClean="0">
                <a:hlinkClick r:id="rId6"/>
              </a:rPr>
              <a:t>elearning.hse.ru/network_information</a:t>
            </a:r>
            <a:endParaRPr lang="ru-RU" sz="2600" dirty="0" smtClean="0"/>
          </a:p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Проект </a:t>
            </a:r>
            <a:r>
              <a:rPr lang="en-US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U4U Online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US" sz="2600" dirty="0">
                <a:hlinkClick r:id="rId7"/>
              </a:rPr>
              <a:t>https</a:t>
            </a:r>
            <a:r>
              <a:rPr lang="en-US" sz="2600" dirty="0" smtClean="0">
                <a:hlinkClick r:id="rId7"/>
              </a:rPr>
              <a:t>://u4u.hse.ru/</a:t>
            </a:r>
            <a:endParaRPr lang="ru-RU" sz="2600" b="1" spc="-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2800" b="1" spc="-5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243956"/>
                </a:solidFill>
                <a:latin typeface="Arial Narrow"/>
                <a:cs typeface="Arial Narrow"/>
              </a:rPr>
              <a:t>Координаторы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Гусева Елена </a:t>
            </a:r>
            <a:r>
              <a:rPr lang="ru-RU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8"/>
              </a:rPr>
              <a:t>eguseva@hse.ru</a:t>
            </a:r>
            <a:r>
              <a:rPr lang="ru-RU" sz="28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</a:rPr>
              <a:t>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*15063; 8-915-218-88-08</a:t>
            </a:r>
            <a:endParaRPr lang="ru-RU" sz="2800" spc="1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Кириенко Сергей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  <a:hlinkClick r:id="rId9"/>
              </a:rPr>
              <a:t>skirienko@hse.ru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 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*12648; 8-977-625-23-50</a:t>
            </a: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56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448" y="8203438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  <a:hlinkClick r:id="rId2"/>
              </a:rPr>
              <a:t>www.hse.ru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7493" y="8203438"/>
            <a:ext cx="247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Телефон.: +7(495)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772-9590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6003" y="3499103"/>
            <a:ext cx="2272283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882EE1-4DEC-4D36-89C4-3DC778E2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676400"/>
            <a:ext cx="6165111" cy="41560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13517D2C-E9DD-4C37-AE84-D5D82B13B6F1}"/>
              </a:ext>
            </a:extLst>
          </p:cNvPr>
          <p:cNvSpPr txBox="1"/>
          <p:nvPr/>
        </p:nvSpPr>
        <p:spPr>
          <a:xfrm>
            <a:off x="711199" y="1676400"/>
            <a:ext cx="6553201" cy="7935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800" b="1" dirty="0">
                <a:solidFill>
                  <a:srgbClr val="001F5F"/>
                </a:solidFill>
                <a:latin typeface="Arial Narrow"/>
              </a:rPr>
              <a:t>«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ОНЛАЙН-ОБРАЗОВАНИЕ В НИУ ВШЭ</a:t>
            </a:r>
            <a:r>
              <a:rPr lang="ru-RU" sz="2800" b="1" dirty="0">
                <a:solidFill>
                  <a:srgbClr val="001F5F"/>
                </a:solidFill>
                <a:latin typeface="Arial Narrow"/>
              </a:rPr>
              <a:t>»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Бакалавриат</a:t>
            </a:r>
            <a:r>
              <a:rPr lang="en-US" sz="2800" spc="-5" dirty="0">
                <a:solidFill>
                  <a:srgbClr val="001F5F"/>
                </a:solidFill>
                <a:latin typeface="Arial Narrow"/>
              </a:rPr>
              <a:t>/</a:t>
            </a: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магистратура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Программы профессиональной переподготовки, 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повышения квалификации и MBA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Личный кабинет сетевого партнера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endParaRPr lang="ru-RU" sz="2800" b="1" spc="-5" dirty="0">
              <a:solidFill>
                <a:srgbClr val="001F5F"/>
              </a:solidFill>
              <a:latin typeface="Arial Narrow"/>
            </a:endParaRP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ЛИЧНЫЙ КАБИНЕТ СЕТЕВОГО ПАРТНЕРА</a:t>
            </a:r>
            <a:endParaRPr lang="ru-RU" sz="2800" spc="-5" dirty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 smtClean="0">
                <a:solidFill>
                  <a:srgbClr val="243956"/>
                </a:solidFill>
                <a:latin typeface="Arial Narrow" panose="020B0606020202030204" pitchFamily="34" charset="0"/>
              </a:rPr>
              <a:t>120</a:t>
            </a:r>
            <a:r>
              <a:rPr lang="ru-RU" sz="2800" spc="-5" dirty="0" smtClean="0">
                <a:solidFill>
                  <a:srgbClr val="243956"/>
                </a:solidFill>
                <a:latin typeface="Arial Narrow" panose="020B0606020202030204" pitchFamily="34" charset="0"/>
              </a:rPr>
              <a:t>+ курсов </a:t>
            </a:r>
            <a:r>
              <a:rPr lang="ru-RU" sz="28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для обучения студентов;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Бакалавриат</a:t>
            </a:r>
            <a:r>
              <a:rPr lang="en-US" sz="28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/</a:t>
            </a:r>
            <a:r>
              <a:rPr lang="ru-RU" sz="28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магистратура;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Онлайн-курсы разработаны с учетом ФГОС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Демо-версии онлайн-курсов;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Доступ к успеваемости (студент, группа, поток)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Возможность гибкого графика обучения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</a:rPr>
              <a:t>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spc="-5" dirty="0" smtClean="0">
                <a:solidFill>
                  <a:srgbClr val="001F5F"/>
                </a:solidFill>
                <a:latin typeface="Arial Narrow"/>
              </a:rPr>
              <a:t>Постоянное обновление </a:t>
            </a:r>
            <a:r>
              <a:rPr lang="ru-RU" sz="2800" spc="-5" dirty="0" err="1" smtClean="0">
                <a:solidFill>
                  <a:srgbClr val="001F5F"/>
                </a:solidFill>
                <a:latin typeface="Arial Narrow"/>
              </a:rPr>
              <a:t>функкционала</a:t>
            </a:r>
            <a:endParaRPr lang="ru-RU" sz="2800" spc="-5" dirty="0">
              <a:solidFill>
                <a:srgbClr val="001F5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3624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587" y="1561592"/>
            <a:ext cx="1143889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ОНЛАЙН-КУРС НИУ ВШЭ  </a:t>
            </a:r>
            <a:r>
              <a:rPr lang="ru-RU" sz="3800" dirty="0" smtClean="0"/>
              <a:t>НА </a:t>
            </a:r>
            <a:r>
              <a:rPr lang="en-US" sz="3800" dirty="0" smtClean="0"/>
              <a:t>ONLINE.HSE.RU</a:t>
            </a:r>
            <a:r>
              <a:rPr lang="ru-RU" sz="3800" dirty="0" smtClean="0"/>
              <a:t> 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806195" y="2451291"/>
            <a:ext cx="11400283" cy="731289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Онлайн-курс состоит из видеолекций и контрольных  заданий;</a:t>
            </a:r>
          </a:p>
          <a:p>
            <a:pPr marL="355600" indent="-342900"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 err="1">
                <a:solidFill>
                  <a:srgbClr val="002060"/>
                </a:solidFill>
                <a:latin typeface="Arial Narrow"/>
              </a:rPr>
              <a:t>Видеолекции</a:t>
            </a:r>
            <a:r>
              <a:rPr lang="ru-RU" sz="2800" spc="-5" dirty="0">
                <a:solidFill>
                  <a:srgbClr val="002060"/>
                </a:solidFill>
                <a:latin typeface="Arial Narrow"/>
              </a:rPr>
              <a:t> НИУ ВШЭ сопровождаются презентациями, включающими: визуальные материалы, графики, схемы, фрагменты текстов и т.д.  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 err="1">
                <a:solidFill>
                  <a:srgbClr val="002060"/>
                </a:solidFill>
                <a:latin typeface="Arial Narrow"/>
                <a:cs typeface="Arial Narrow"/>
              </a:rPr>
              <a:t>Видеолекции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 можно просматривать </a:t>
            </a:r>
            <a:r>
              <a:rPr lang="ru-RU" sz="2800" b="1" spc="-5" dirty="0">
                <a:solidFill>
                  <a:srgbClr val="002060"/>
                </a:solidFill>
                <a:latin typeface="Arial Narrow"/>
                <a:cs typeface="Arial Narrow"/>
              </a:rPr>
              <a:t>в любое удобное время;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Каждая тема заканчивается выполнением контрольных заданий. </a:t>
            </a:r>
            <a:r>
              <a:rPr lang="en-US" sz="2800" spc="-5" dirty="0">
                <a:solidFill>
                  <a:srgbClr val="002060"/>
                </a:solidFill>
                <a:latin typeface="Arial Narrow"/>
                <a:cs typeface="Arial Narrow"/>
              </a:rPr>
              <a:t>2 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попытки на выполнение теста, статус «правильно</a:t>
            </a:r>
            <a:r>
              <a:rPr lang="en-US" sz="2800" spc="-5" dirty="0">
                <a:solidFill>
                  <a:srgbClr val="002060"/>
                </a:solidFill>
                <a:latin typeface="Arial Narrow"/>
                <a:cs typeface="Arial Narrow"/>
              </a:rPr>
              <a:t>/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неправильно»</a:t>
            </a:r>
            <a:r>
              <a:rPr lang="en-US" sz="2800" spc="-5" dirty="0">
                <a:solidFill>
                  <a:srgbClr val="002060"/>
                </a:solidFill>
                <a:latin typeface="Arial Narrow"/>
                <a:cs typeface="Arial Narrow"/>
              </a:rPr>
              <a:t>.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latin typeface="Arial Narrow"/>
                <a:cs typeface="Arial Narrow"/>
              </a:rPr>
              <a:t>Дедлайнов-НЕТ!</a:t>
            </a:r>
            <a:endParaRPr lang="ru-RU" sz="2800" spc="-5" dirty="0">
              <a:solidFill>
                <a:srgbClr val="002060"/>
              </a:solidFill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Выполнение контрольных заданий идет в зачет оценки текущего контроля;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</a:rPr>
              <a:t>Проходной балл при наборе </a:t>
            </a:r>
            <a:r>
              <a:rPr lang="ru-RU" sz="2800" b="1" spc="-5" dirty="0">
                <a:solidFill>
                  <a:srgbClr val="002060"/>
                </a:solidFill>
                <a:latin typeface="Arial Narrow"/>
              </a:rPr>
              <a:t>мин. 40 из 100 </a:t>
            </a:r>
            <a:r>
              <a:rPr lang="ru-RU" sz="2800" spc="-5" dirty="0">
                <a:solidFill>
                  <a:srgbClr val="002060"/>
                </a:solidFill>
                <a:latin typeface="Arial Narrow"/>
              </a:rPr>
              <a:t>по результатам текущих тестов</a:t>
            </a:r>
            <a:endParaRPr lang="ru-RU" sz="2800" spc="-5" dirty="0">
              <a:solidFill>
                <a:srgbClr val="002060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tabLst>
                <a:tab pos="457200" algn="l"/>
                <a:tab pos="457834" algn="l"/>
              </a:tabLst>
            </a:pPr>
            <a:r>
              <a:rPr lang="ru-RU" sz="2800" b="1" spc="-5" dirty="0">
                <a:solidFill>
                  <a:srgbClr val="002060"/>
                </a:solidFill>
                <a:latin typeface="Arial Narrow"/>
                <a:cs typeface="Arial Narrow"/>
              </a:rPr>
              <a:t>Важно! </a:t>
            </a:r>
          </a:p>
          <a:p>
            <a:pPr marL="469900" indent="-4572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Составить и контролировать темп прохождения курса студентами;</a:t>
            </a:r>
          </a:p>
          <a:p>
            <a:pPr marL="469900" indent="-4572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Мониторить успеваемость студентов</a:t>
            </a:r>
          </a:p>
          <a:p>
            <a:pPr marL="469900" indent="-4572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Определить формат использования онлайн-курса в учебном плане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endParaRPr lang="ru-RU" sz="2000" spc="-5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2332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216" y="1636398"/>
            <a:ext cx="12342368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МОНИТОРИНГ ТЕКУЩЕЙ </a:t>
            </a:r>
            <a:r>
              <a:rPr lang="ru-RU" sz="3800" dirty="0" smtClean="0"/>
              <a:t>УСПЕВАЕМОСТИ</a:t>
            </a:r>
            <a:r>
              <a:rPr lang="ru-RU" sz="3800" dirty="0"/>
              <a:t/>
            </a:r>
            <a:br>
              <a:rPr lang="ru-RU" sz="3800" dirty="0"/>
            </a:b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284659" y="2286000"/>
            <a:ext cx="11868005" cy="1122743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Менеджер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вуза-партнера может самостоятельно делать выгрузку успеваемости по студенту, группе, всему договору в личном кабинете сетевого вуза</a:t>
            </a:r>
            <a:endParaRPr sz="28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B7BE0C-F854-4853-871C-50E8B9785874}"/>
              </a:ext>
            </a:extLst>
          </p:cNvPr>
          <p:cNvSpPr/>
          <p:nvPr/>
        </p:nvSpPr>
        <p:spPr>
          <a:xfrm>
            <a:off x="345730" y="8894022"/>
            <a:ext cx="6817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Количество тестов = количеству недель в курсе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3581400"/>
            <a:ext cx="12352338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1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216" y="1636398"/>
            <a:ext cx="12342368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МОНИТОРИНГ ТЕКУЩЕЙ </a:t>
            </a:r>
            <a:r>
              <a:rPr lang="ru-RU" sz="3800" dirty="0" smtClean="0"/>
              <a:t>УСПЕВАЕМОСТИ</a:t>
            </a:r>
            <a:r>
              <a:rPr lang="ru-RU" sz="3800" dirty="0"/>
              <a:t/>
            </a:r>
            <a:br>
              <a:rPr lang="ru-RU" sz="3800" dirty="0"/>
            </a:b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31216" y="3276600"/>
          <a:ext cx="11886692" cy="31645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03781">
                  <a:extLst>
                    <a:ext uri="{9D8B030D-6E8A-4147-A177-3AD203B41FA5}">
                      <a16:colId xmlns:a16="http://schemas.microsoft.com/office/drawing/2014/main" val="4218156436"/>
                    </a:ext>
                  </a:extLst>
                </a:gridCol>
                <a:gridCol w="4462652">
                  <a:extLst>
                    <a:ext uri="{9D8B030D-6E8A-4147-A177-3AD203B41FA5}">
                      <a16:colId xmlns:a16="http://schemas.microsoft.com/office/drawing/2014/main" val="979521763"/>
                    </a:ext>
                  </a:extLst>
                </a:gridCol>
                <a:gridCol w="2920259">
                  <a:extLst>
                    <a:ext uri="{9D8B030D-6E8A-4147-A177-3AD203B41FA5}">
                      <a16:colId xmlns:a16="http://schemas.microsoft.com/office/drawing/2014/main" val="3947496615"/>
                    </a:ext>
                  </a:extLst>
                </a:gridCol>
              </a:tblGrid>
              <a:tr h="99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 dirty="0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100-балльная шкала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5-балльная шкала (прописью)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5-балльная шкала</a:t>
                      </a: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val="446695658"/>
                  </a:ext>
                </a:extLst>
              </a:tr>
              <a:tr h="543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0-39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 dirty="0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неудовлетворительно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val="1848732444"/>
                  </a:ext>
                </a:extLst>
              </a:tr>
              <a:tr h="543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40-59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 dirty="0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удовлетворительно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val="3396020271"/>
                  </a:ext>
                </a:extLst>
              </a:tr>
              <a:tr h="543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60-79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 dirty="0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хорошо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 dirty="0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</a:t>
                      </a: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val="3270278996"/>
                  </a:ext>
                </a:extLst>
              </a:tr>
              <a:tr h="543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80-100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отлично</a:t>
                      </a:r>
                    </a:p>
                  </a:txBody>
                  <a:tcPr marL="7263" marR="7263" marT="7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kern="1200" spc="-5" dirty="0">
                          <a:solidFill>
                            <a:srgbClr val="001F5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</a:p>
                  </a:txBody>
                  <a:tcPr marL="7263" marR="7263" marT="7263" marB="0" anchor="ctr"/>
                </a:tc>
                <a:extLst>
                  <a:ext uri="{0D108BD9-81ED-4DB2-BD59-A6C34878D82A}">
                    <a16:rowId xmlns:a16="http://schemas.microsoft.com/office/drawing/2014/main" val="305310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71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ОБУЧЕНИЕ СТУДЕНТОВ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631659"/>
            <a:ext cx="12064872" cy="6463308"/>
          </a:xfrm>
        </p:spPr>
        <p:txBody>
          <a:bodyPr/>
          <a:lstStyle/>
          <a:p>
            <a:r>
              <a:rPr lang="ru-RU" sz="2800" b="0" kern="1200" spc="-5" dirty="0"/>
              <a:t>Во время прохождения курса </a:t>
            </a:r>
            <a:r>
              <a:rPr lang="ru-RU" sz="2800" b="0" kern="1200" spc="-5" dirty="0" smtClean="0"/>
              <a:t>студенты </a:t>
            </a:r>
            <a:r>
              <a:rPr lang="ru-RU" sz="2800" b="0" kern="1200" spc="-5" dirty="0"/>
              <a:t>получают </a:t>
            </a:r>
            <a:r>
              <a:rPr lang="ru-RU" sz="2800" b="0" kern="1200" spc="-5" dirty="0" smtClean="0"/>
              <a:t>информационные </a:t>
            </a:r>
            <a:r>
              <a:rPr lang="ru-RU" sz="2800" b="0" kern="1200" spc="-5" dirty="0"/>
              <a:t>рассылки от преподавателей и сотрудников Дирекции по онлайн-обучению НИУ ВШЭ</a:t>
            </a:r>
          </a:p>
          <a:p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приветственная рассылка студентам (с описанием всех процессов подключения, обучения);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приглашение на платформу (для активации аккаунта)</a:t>
            </a:r>
            <a:r>
              <a:rPr lang="en-US" sz="2800" b="0" kern="1200" spc="-5" dirty="0"/>
              <a:t>/ </a:t>
            </a:r>
            <a:r>
              <a:rPr lang="ru-RU" sz="2800" b="0" kern="1200" spc="-5" dirty="0"/>
              <a:t>запись студентов списком;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подключение к курсам;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инструкции (письменные, видео);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7084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9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</a:t>
            </a:r>
            <a:r>
              <a:rPr lang="ru-RU" sz="3800" dirty="0" smtClean="0"/>
              <a:t>ВУЗА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00688-B92D-4E38-ACDB-FEBA6F253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0" y="2341877"/>
            <a:ext cx="11912473" cy="26908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291DB9-80DD-426A-A501-2353BD6E9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96" y="5711519"/>
            <a:ext cx="11778182" cy="3624505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1B2F2D9D-FC88-4B5C-841B-A5887111E228}"/>
              </a:ext>
            </a:extLst>
          </p:cNvPr>
          <p:cNvSpPr txBox="1">
            <a:spLocks/>
          </p:cNvSpPr>
          <p:nvPr/>
        </p:nvSpPr>
        <p:spPr>
          <a:xfrm>
            <a:off x="413782" y="5181601"/>
            <a:ext cx="989115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2"/>
                </a:solidFill>
              </a:rPr>
              <a:t>Шаблон отчета об успеваемости:  </a:t>
            </a:r>
          </a:p>
        </p:txBody>
      </p:sp>
    </p:spTree>
    <p:extLst>
      <p:ext uri="{BB962C8B-B14F-4D97-AF65-F5344CB8AC3E}">
        <p14:creationId xmlns:p14="http://schemas.microsoft.com/office/powerpoint/2010/main" val="198312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908" y="1568196"/>
            <a:ext cx="1188669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КРАТКАЯ СХЕМА СЕТЕВОГО ВЗАИМОДЕЙСТВИЯ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06195" y="3276600"/>
            <a:ext cx="11449261" cy="3615733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en-US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5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.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 конце курса студенты, набравшие не менее 40% по результатам текущего теста, сдают онлайн-экзамен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с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прокторингом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. При неудовлетворительном результате экзамена возможна одна пересдача;</a:t>
            </a:r>
          </a:p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6.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НИУ ВШЭ формирует и передает ведомости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вузу-партнеру, а также</a:t>
            </a:r>
            <a:r>
              <a:rPr lang="en-US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оформляет акт, вуз-партнёр подписывает акт;</a:t>
            </a:r>
          </a:p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7. НИУ ВШЭ выставляет счёт, который оплачивает вуз-партнёр;</a:t>
            </a:r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8</a:t>
            </a:r>
            <a:r>
              <a:rPr lang="en-US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.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НИУ ВШЭ высылает студентам электронные сертификаты об освоении курса.</a:t>
            </a:r>
            <a:endParaRPr sz="24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937</Words>
  <Application>Microsoft Office PowerPoint</Application>
  <PresentationFormat>Произвольный</PresentationFormat>
  <Paragraphs>174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Office Theme</vt:lpstr>
      <vt:lpstr>СЕТЕВОЕ ВЗАИМОДЕЙСТВИЕ ВУЗОВ  СОПРОВОЖДЕНИЕ СТУДЕНТОВ ВО ВРЕМЯ ОБУЧЕНИЯ НА ОНЛАЙН-КУРСАХ. ЭКЗАМЕНЫ С ПРОКТОРИНГОМ</vt:lpstr>
      <vt:lpstr>ФУНКЦИОНАЛ УЧАСТНИКОВ ПРОЕКТА</vt:lpstr>
      <vt:lpstr>Презентация PowerPoint</vt:lpstr>
      <vt:lpstr>ОНЛАЙН-КУРС НИУ ВШЭ  НА ONLINE.HSE.RU </vt:lpstr>
      <vt:lpstr>МОНИТОРИНГ ТЕКУЩЕЙ УСПЕВАЕМОСТИ </vt:lpstr>
      <vt:lpstr>МОНИТОРИНГ ТЕКУЩЕЙ УСПЕВАЕМОСТИ </vt:lpstr>
      <vt:lpstr>ОБУЧЕНИЕ СТУДЕНТОВ</vt:lpstr>
      <vt:lpstr>ЛИЧНЫЙ КАБИНЕТ ВУЗА </vt:lpstr>
      <vt:lpstr>КРАТКАЯ СХЕМА СЕТЕВОГО ВЗАИМОДЕЙСТВИЯ</vt:lpstr>
      <vt:lpstr>ПРОКТОРИНГ.  ДЛЯ УЧАСТИЯ В ОНЛАЙН-  ЭКЗАМЕНЕ СТУДЕНТ ДОЛЖЕН:</vt:lpstr>
      <vt:lpstr>ВХОД В СИСТЕМУ «ЭКЗАМУС»</vt:lpstr>
      <vt:lpstr>НЕОБХОДИМО ПРОЙТИ ПРОВЕРКУ КОМПЬЮТЕРА!</vt:lpstr>
      <vt:lpstr>ПРОКТОРИНГ. СПИСОК ОСНОВНЫХ НАРУШЕНИЙ</vt:lpstr>
      <vt:lpstr>Презентация PowerPoint</vt:lpstr>
      <vt:lpstr>СТУДЕНТЫ, УСПЕШНО ОСВОИВШИЕ ОНЛАЙН-КУРС НИУ ВШЭ, ПОЛУЧАЮТ СЕРТИФИКАТ:  </vt:lpstr>
      <vt:lpstr>Презентация PowerPoint</vt:lpstr>
      <vt:lpstr>В РАМКАХ СЕТЕВОГО ДОГОВОРА ПЕРЕДАЕМ ВУЗУ-ПАРТНЕРУ ВЕДОМОСТЬ:</vt:lpstr>
      <vt:lpstr>ОБЯЗАТЕЛЬСТВА</vt:lpstr>
      <vt:lpstr>ОБРАЗОВАТЕЛЬНЫЕ МЕРОПРИЯТИЯ НИУ ВШЭ ДЛЯ ВУЗОВ-ПАРТНЕРОВ «U4Uonline 2020» https://u4u.hse.ru/ </vt:lpstr>
      <vt:lpstr>Презентация PowerPoint</vt:lpstr>
      <vt:lpstr> ССЫЛКИ, 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53</cp:revision>
  <cp:lastPrinted>2019-10-25T15:17:44Z</cp:lastPrinted>
  <dcterms:created xsi:type="dcterms:W3CDTF">2018-06-04T10:29:31Z</dcterms:created>
  <dcterms:modified xsi:type="dcterms:W3CDTF">2020-08-24T18:07:56Z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2018-06-04T00:00:00Z</vt:filetime>
  </property>
</Properties>
</file>