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334" r:id="rId4"/>
    <p:sldId id="326" r:id="rId5"/>
    <p:sldId id="281" r:id="rId6"/>
    <p:sldId id="312" r:id="rId7"/>
    <p:sldId id="325" r:id="rId8"/>
    <p:sldId id="324" r:id="rId9"/>
    <p:sldId id="322" r:id="rId10"/>
    <p:sldId id="308" r:id="rId11"/>
    <p:sldId id="323" r:id="rId12"/>
    <p:sldId id="327" r:id="rId13"/>
    <p:sldId id="335" r:id="rId14"/>
    <p:sldId id="328" r:id="rId15"/>
    <p:sldId id="329" r:id="rId16"/>
    <p:sldId id="330" r:id="rId17"/>
    <p:sldId id="331" r:id="rId18"/>
    <p:sldId id="286" r:id="rId19"/>
    <p:sldId id="332" r:id="rId20"/>
    <p:sldId id="321" r:id="rId21"/>
    <p:sldId id="276" r:id="rId22"/>
  </p:sldIdLst>
  <p:sldSz cx="13004800" cy="97536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Guseva" initials="E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116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997-7C86-46BC-B786-7D2A3C913EC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0B5C0-15EA-445D-9D78-73641375AB6B}">
      <dgm:prSet phldrT="[Текст]" custT="1"/>
      <dgm:spPr/>
      <dgm:t>
        <a:bodyPr/>
        <a:lstStyle/>
        <a:p>
          <a:r>
            <a:rPr lang="ru-RU" sz="2000" b="1" dirty="0"/>
            <a:t>Выбор онлайн-курса</a:t>
          </a:r>
        </a:p>
      </dgm:t>
    </dgm:pt>
    <dgm:pt modelId="{EB6475FE-6A9A-497B-8A95-597702507E78}" type="parTrans" cxnId="{2C307DA8-3F93-4BAA-AC6C-22A5C928B30F}">
      <dgm:prSet/>
      <dgm:spPr/>
      <dgm:t>
        <a:bodyPr/>
        <a:lstStyle/>
        <a:p>
          <a:endParaRPr lang="ru-RU" b="1"/>
        </a:p>
      </dgm:t>
    </dgm:pt>
    <dgm:pt modelId="{31A9C79C-93CA-4FD5-8339-A2803CEE29E5}" type="sibTrans" cxnId="{2C307DA8-3F93-4BAA-AC6C-22A5C928B30F}">
      <dgm:prSet/>
      <dgm:spPr/>
      <dgm:t>
        <a:bodyPr/>
        <a:lstStyle/>
        <a:p>
          <a:endParaRPr lang="ru-RU" b="1"/>
        </a:p>
      </dgm:t>
    </dgm:pt>
    <dgm:pt modelId="{748FA986-492E-4DD1-9A0B-D7448C9D882B}">
      <dgm:prSet phldrT="[Текст]" custT="1"/>
      <dgm:spPr/>
      <dgm:t>
        <a:bodyPr/>
        <a:lstStyle/>
        <a:p>
          <a:r>
            <a:rPr lang="ru-RU" sz="2000" b="1" dirty="0"/>
            <a:t>Сетевой договор</a:t>
          </a:r>
        </a:p>
      </dgm:t>
    </dgm:pt>
    <dgm:pt modelId="{E5C479A0-00BF-488D-837F-75C8A91F3265}" type="parTrans" cxnId="{05969E06-3280-4E86-B12A-95EF6AAE6C94}">
      <dgm:prSet/>
      <dgm:spPr/>
      <dgm:t>
        <a:bodyPr/>
        <a:lstStyle/>
        <a:p>
          <a:endParaRPr lang="ru-RU" b="1"/>
        </a:p>
      </dgm:t>
    </dgm:pt>
    <dgm:pt modelId="{F035630B-EA47-4959-A907-43F7E613D104}" type="sibTrans" cxnId="{05969E06-3280-4E86-B12A-95EF6AAE6C94}">
      <dgm:prSet/>
      <dgm:spPr/>
      <dgm:t>
        <a:bodyPr/>
        <a:lstStyle/>
        <a:p>
          <a:endParaRPr lang="ru-RU" b="1"/>
        </a:p>
      </dgm:t>
    </dgm:pt>
    <dgm:pt modelId="{DD544847-591B-44F9-B2E6-EBF1536A9166}">
      <dgm:prSet phldrT="[Текст]" custT="1"/>
      <dgm:spPr/>
      <dgm:t>
        <a:bodyPr/>
        <a:lstStyle/>
        <a:p>
          <a:r>
            <a:rPr lang="ru-RU" sz="2000" b="1" dirty="0"/>
            <a:t>Подключение и запись студентов</a:t>
          </a:r>
        </a:p>
      </dgm:t>
    </dgm:pt>
    <dgm:pt modelId="{C28DF3BC-5277-4D66-95DD-C51EFBFB889B}" type="parTrans" cxnId="{9204ACBF-6BA8-40B9-89AD-7A1A0E0A4133}">
      <dgm:prSet/>
      <dgm:spPr/>
      <dgm:t>
        <a:bodyPr/>
        <a:lstStyle/>
        <a:p>
          <a:endParaRPr lang="ru-RU" b="1"/>
        </a:p>
      </dgm:t>
    </dgm:pt>
    <dgm:pt modelId="{2A4A0E1E-DBA3-4001-8C37-DDDE90B7FC96}" type="sibTrans" cxnId="{9204ACBF-6BA8-40B9-89AD-7A1A0E0A4133}">
      <dgm:prSet/>
      <dgm:spPr/>
      <dgm:t>
        <a:bodyPr/>
        <a:lstStyle/>
        <a:p>
          <a:endParaRPr lang="ru-RU" b="1"/>
        </a:p>
      </dgm:t>
    </dgm:pt>
    <dgm:pt modelId="{411C5B6B-2305-420C-A96D-70834631C9A8}">
      <dgm:prSet phldrT="[Текст]" custT="1"/>
      <dgm:spPr/>
      <dgm:t>
        <a:bodyPr/>
        <a:lstStyle/>
        <a:p>
          <a:r>
            <a:rPr lang="ru-RU" sz="2000" b="1" dirty="0"/>
            <a:t>Обучение, мониторинг успеваемости</a:t>
          </a:r>
        </a:p>
      </dgm:t>
    </dgm:pt>
    <dgm:pt modelId="{CE98D10F-738B-471B-B683-66DCB4A356FF}" type="parTrans" cxnId="{36F5FE24-C94A-44F6-9C58-818072172901}">
      <dgm:prSet/>
      <dgm:spPr/>
      <dgm:t>
        <a:bodyPr/>
        <a:lstStyle/>
        <a:p>
          <a:endParaRPr lang="ru-RU" b="1"/>
        </a:p>
      </dgm:t>
    </dgm:pt>
    <dgm:pt modelId="{5949A32B-F007-4425-BE5C-7150739F835F}" type="sibTrans" cxnId="{36F5FE24-C94A-44F6-9C58-818072172901}">
      <dgm:prSet/>
      <dgm:spPr/>
      <dgm:t>
        <a:bodyPr/>
        <a:lstStyle/>
        <a:p>
          <a:endParaRPr lang="ru-RU" b="1"/>
        </a:p>
      </dgm:t>
    </dgm:pt>
    <dgm:pt modelId="{B37F0886-6DB0-4990-AE5D-D6DAA27F5023}">
      <dgm:prSet phldrT="[Текст]" custT="1"/>
      <dgm:spPr/>
      <dgm:t>
        <a:bodyPr/>
        <a:lstStyle/>
        <a:p>
          <a:r>
            <a:rPr lang="ru-RU" sz="2000" b="1" dirty="0"/>
            <a:t>Экзамен с </a:t>
          </a:r>
          <a:r>
            <a:rPr lang="ru-RU" sz="2000" b="1" dirty="0" err="1"/>
            <a:t>прокторингом</a:t>
          </a:r>
          <a:endParaRPr lang="ru-RU" sz="2000" b="1" dirty="0"/>
        </a:p>
      </dgm:t>
    </dgm:pt>
    <dgm:pt modelId="{BDB432FB-4021-4E0D-A21A-DE1581E0D722}" type="parTrans" cxnId="{CF089415-16C2-4421-9292-D5FD3470A766}">
      <dgm:prSet/>
      <dgm:spPr/>
      <dgm:t>
        <a:bodyPr/>
        <a:lstStyle/>
        <a:p>
          <a:endParaRPr lang="ru-RU" b="1"/>
        </a:p>
      </dgm:t>
    </dgm:pt>
    <dgm:pt modelId="{BD190766-7910-4981-8B3B-5B6C1133C82E}" type="sibTrans" cxnId="{CF089415-16C2-4421-9292-D5FD3470A766}">
      <dgm:prSet/>
      <dgm:spPr/>
      <dgm:t>
        <a:bodyPr/>
        <a:lstStyle/>
        <a:p>
          <a:endParaRPr lang="ru-RU" b="1"/>
        </a:p>
      </dgm:t>
    </dgm:pt>
    <dgm:pt modelId="{5ED98F79-FFE4-4699-9D1F-42FCE752E643}">
      <dgm:prSet phldrT="[Текст]" custT="1"/>
      <dgm:spPr/>
      <dgm:t>
        <a:bodyPr/>
        <a:lstStyle/>
        <a:p>
          <a:r>
            <a:rPr lang="ru-RU" sz="2000" b="1" dirty="0"/>
            <a:t>Ведомости</a:t>
          </a:r>
        </a:p>
        <a:p>
          <a:r>
            <a:rPr lang="ru-RU" sz="2000" b="1" dirty="0"/>
            <a:t>сертификаты</a:t>
          </a:r>
        </a:p>
      </dgm:t>
    </dgm:pt>
    <dgm:pt modelId="{DCEF1C09-89F3-4F9C-A21B-E985713968A9}" type="parTrans" cxnId="{CB4C3666-8D53-4E78-AD66-25B8D27C7383}">
      <dgm:prSet/>
      <dgm:spPr/>
      <dgm:t>
        <a:bodyPr/>
        <a:lstStyle/>
        <a:p>
          <a:endParaRPr lang="ru-RU" b="1"/>
        </a:p>
      </dgm:t>
    </dgm:pt>
    <dgm:pt modelId="{FC423007-9E23-4C2A-BA5C-AC420A2B2CAB}" type="sibTrans" cxnId="{CB4C3666-8D53-4E78-AD66-25B8D27C7383}">
      <dgm:prSet/>
      <dgm:spPr/>
      <dgm:t>
        <a:bodyPr/>
        <a:lstStyle/>
        <a:p>
          <a:endParaRPr lang="ru-RU" b="1"/>
        </a:p>
      </dgm:t>
    </dgm:pt>
    <dgm:pt modelId="{FC10B22D-79D5-418E-BA8F-AE0BDBDC597C}" type="pres">
      <dgm:prSet presAssocID="{AE67F997-7C86-46BC-B786-7D2A3C913E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15F241-C08B-4A25-AB99-B78C41BDDD85}" type="pres">
      <dgm:prSet presAssocID="{B380B5C0-15EA-445D-9D78-73641375AB6B}" presName="node" presStyleLbl="node1" presStyleIdx="0" presStyleCnt="6" custScaleX="131372" custRadScaleRad="10307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C9E05-3098-4662-9DD7-0203B68D3089}" type="pres">
      <dgm:prSet presAssocID="{B380B5C0-15EA-445D-9D78-73641375AB6B}" presName="spNode" presStyleCnt="0"/>
      <dgm:spPr/>
    </dgm:pt>
    <dgm:pt modelId="{913E7E77-6378-4EE9-9A61-10DEB7CB5ED4}" type="pres">
      <dgm:prSet presAssocID="{31A9C79C-93CA-4FD5-8339-A2803CEE29E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B378558-4B72-4C62-A104-06003291240E}" type="pres">
      <dgm:prSet presAssocID="{748FA986-492E-4DD1-9A0B-D7448C9D882B}" presName="node" presStyleLbl="node1" presStyleIdx="1" presStyleCnt="6" custScaleX="13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5401B-9867-4283-94D5-0D827BA06F64}" type="pres">
      <dgm:prSet presAssocID="{748FA986-492E-4DD1-9A0B-D7448C9D882B}" presName="spNode" presStyleCnt="0"/>
      <dgm:spPr/>
    </dgm:pt>
    <dgm:pt modelId="{026EA75B-F076-4DA0-866A-D929AFC9ABC6}" type="pres">
      <dgm:prSet presAssocID="{F035630B-EA47-4959-A907-43F7E613D104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D6EEE84-A4DE-43F6-83F3-1D48704637F8}" type="pres">
      <dgm:prSet presAssocID="{DD544847-591B-44F9-B2E6-EBF1536A9166}" presName="node" presStyleLbl="node1" presStyleIdx="2" presStyleCnt="6" custScaleX="178270" custRadScaleRad="110556" custRadScaleInc="-3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DB15B-1A1A-4EC3-A1B9-7475E91B54AF}" type="pres">
      <dgm:prSet presAssocID="{DD544847-591B-44F9-B2E6-EBF1536A9166}" presName="spNode" presStyleCnt="0"/>
      <dgm:spPr/>
    </dgm:pt>
    <dgm:pt modelId="{7D3C7709-8D97-49EC-A4A8-9394AEF0A5B5}" type="pres">
      <dgm:prSet presAssocID="{2A4A0E1E-DBA3-4001-8C37-DDDE90B7FC9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D377AA-2576-4ED7-BD1F-AA929FF35390}" type="pres">
      <dgm:prSet presAssocID="{411C5B6B-2305-420C-A96D-70834631C9A8}" presName="node" presStyleLbl="node1" presStyleIdx="3" presStyleCnt="6" custScaleX="19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5BFF-30C3-4F66-928A-B781E59B4EDB}" type="pres">
      <dgm:prSet presAssocID="{411C5B6B-2305-420C-A96D-70834631C9A8}" presName="spNode" presStyleCnt="0"/>
      <dgm:spPr/>
    </dgm:pt>
    <dgm:pt modelId="{31308AE4-EF1F-45AC-A929-D223910C335B}" type="pres">
      <dgm:prSet presAssocID="{5949A32B-F007-4425-BE5C-7150739F835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6A75C47B-4FFF-4DA9-9168-CDC1FB3E8372}" type="pres">
      <dgm:prSet presAssocID="{B37F0886-6DB0-4990-AE5D-D6DAA27F5023}" presName="node" presStyleLbl="node1" presStyleIdx="4" presStyleCnt="6" custScaleX="158021" custRadScaleRad="98796" custRadScaleInc="3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0862-4113-47AF-9A0B-03C02DB6A237}" type="pres">
      <dgm:prSet presAssocID="{B37F0886-6DB0-4990-AE5D-D6DAA27F5023}" presName="spNode" presStyleCnt="0"/>
      <dgm:spPr/>
    </dgm:pt>
    <dgm:pt modelId="{E376FF00-C9FE-4E3B-944A-D5696F063A80}" type="pres">
      <dgm:prSet presAssocID="{BD190766-7910-4981-8B3B-5B6C1133C82E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C5890CE-7391-4F4D-8350-D2A3EACCB559}" type="pres">
      <dgm:prSet presAssocID="{5ED98F79-FFE4-4699-9D1F-42FCE752E643}" presName="node" presStyleLbl="node1" presStyleIdx="5" presStyleCnt="6" custScaleX="164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69077-F84F-4904-9941-B0259C9B5E73}" type="pres">
      <dgm:prSet presAssocID="{5ED98F79-FFE4-4699-9D1F-42FCE752E643}" presName="spNode" presStyleCnt="0"/>
      <dgm:spPr/>
    </dgm:pt>
    <dgm:pt modelId="{4287B20B-0283-49A6-ADA2-8A5F0117B8FA}" type="pres">
      <dgm:prSet presAssocID="{FC423007-9E23-4C2A-BA5C-AC420A2B2CAB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A675247-7A70-4658-929B-A01646AC5282}" type="presOf" srcId="{F035630B-EA47-4959-A907-43F7E613D104}" destId="{026EA75B-F076-4DA0-866A-D929AFC9ABC6}" srcOrd="0" destOrd="0" presId="urn:microsoft.com/office/officeart/2005/8/layout/cycle5"/>
    <dgm:cxn modelId="{2C307DA8-3F93-4BAA-AC6C-22A5C928B30F}" srcId="{AE67F997-7C86-46BC-B786-7D2A3C913EC4}" destId="{B380B5C0-15EA-445D-9D78-73641375AB6B}" srcOrd="0" destOrd="0" parTransId="{EB6475FE-6A9A-497B-8A95-597702507E78}" sibTransId="{31A9C79C-93CA-4FD5-8339-A2803CEE29E5}"/>
    <dgm:cxn modelId="{27D65917-209A-449B-84CA-E9FCE5BCF1BB}" type="presOf" srcId="{2A4A0E1E-DBA3-4001-8C37-DDDE90B7FC96}" destId="{7D3C7709-8D97-49EC-A4A8-9394AEF0A5B5}" srcOrd="0" destOrd="0" presId="urn:microsoft.com/office/officeart/2005/8/layout/cycle5"/>
    <dgm:cxn modelId="{B747D7F4-5A82-4322-BB89-C7C869441DCB}" type="presOf" srcId="{BD190766-7910-4981-8B3B-5B6C1133C82E}" destId="{E376FF00-C9FE-4E3B-944A-D5696F063A80}" srcOrd="0" destOrd="0" presId="urn:microsoft.com/office/officeart/2005/8/layout/cycle5"/>
    <dgm:cxn modelId="{CB4C3666-8D53-4E78-AD66-25B8D27C7383}" srcId="{AE67F997-7C86-46BC-B786-7D2A3C913EC4}" destId="{5ED98F79-FFE4-4699-9D1F-42FCE752E643}" srcOrd="5" destOrd="0" parTransId="{DCEF1C09-89F3-4F9C-A21B-E985713968A9}" sibTransId="{FC423007-9E23-4C2A-BA5C-AC420A2B2CAB}"/>
    <dgm:cxn modelId="{05969E06-3280-4E86-B12A-95EF6AAE6C94}" srcId="{AE67F997-7C86-46BC-B786-7D2A3C913EC4}" destId="{748FA986-492E-4DD1-9A0B-D7448C9D882B}" srcOrd="1" destOrd="0" parTransId="{E5C479A0-00BF-488D-837F-75C8A91F3265}" sibTransId="{F035630B-EA47-4959-A907-43F7E613D104}"/>
    <dgm:cxn modelId="{007B268D-614B-4496-B0B4-12ACAF79725F}" type="presOf" srcId="{5949A32B-F007-4425-BE5C-7150739F835F}" destId="{31308AE4-EF1F-45AC-A929-D223910C335B}" srcOrd="0" destOrd="0" presId="urn:microsoft.com/office/officeart/2005/8/layout/cycle5"/>
    <dgm:cxn modelId="{73B751B0-93C3-47A3-B8C8-3800C7749EE3}" type="presOf" srcId="{B380B5C0-15EA-445D-9D78-73641375AB6B}" destId="{C715F241-C08B-4A25-AB99-B78C41BDDD85}" srcOrd="0" destOrd="0" presId="urn:microsoft.com/office/officeart/2005/8/layout/cycle5"/>
    <dgm:cxn modelId="{9204ACBF-6BA8-40B9-89AD-7A1A0E0A4133}" srcId="{AE67F997-7C86-46BC-B786-7D2A3C913EC4}" destId="{DD544847-591B-44F9-B2E6-EBF1536A9166}" srcOrd="2" destOrd="0" parTransId="{C28DF3BC-5277-4D66-95DD-C51EFBFB889B}" sibTransId="{2A4A0E1E-DBA3-4001-8C37-DDDE90B7FC96}"/>
    <dgm:cxn modelId="{CF089415-16C2-4421-9292-D5FD3470A766}" srcId="{AE67F997-7C86-46BC-B786-7D2A3C913EC4}" destId="{B37F0886-6DB0-4990-AE5D-D6DAA27F5023}" srcOrd="4" destOrd="0" parTransId="{BDB432FB-4021-4E0D-A21A-DE1581E0D722}" sibTransId="{BD190766-7910-4981-8B3B-5B6C1133C82E}"/>
    <dgm:cxn modelId="{EC3E3B5E-69B9-455F-A60E-9F090259673C}" type="presOf" srcId="{B37F0886-6DB0-4990-AE5D-D6DAA27F5023}" destId="{6A75C47B-4FFF-4DA9-9168-CDC1FB3E8372}" srcOrd="0" destOrd="0" presId="urn:microsoft.com/office/officeart/2005/8/layout/cycle5"/>
    <dgm:cxn modelId="{2B2EEB51-E3D4-430B-BA8A-9C89664D98C6}" type="presOf" srcId="{411C5B6B-2305-420C-A96D-70834631C9A8}" destId="{08D377AA-2576-4ED7-BD1F-AA929FF35390}" srcOrd="0" destOrd="0" presId="urn:microsoft.com/office/officeart/2005/8/layout/cycle5"/>
    <dgm:cxn modelId="{ED59E189-8A7E-4D57-9614-817D5F8B0B33}" type="presOf" srcId="{DD544847-591B-44F9-B2E6-EBF1536A9166}" destId="{5D6EEE84-A4DE-43F6-83F3-1D48704637F8}" srcOrd="0" destOrd="0" presId="urn:microsoft.com/office/officeart/2005/8/layout/cycle5"/>
    <dgm:cxn modelId="{FBEE38BC-0CDF-4514-97D3-D69A32CB4981}" type="presOf" srcId="{5ED98F79-FFE4-4699-9D1F-42FCE752E643}" destId="{5C5890CE-7391-4F4D-8350-D2A3EACCB559}" srcOrd="0" destOrd="0" presId="urn:microsoft.com/office/officeart/2005/8/layout/cycle5"/>
    <dgm:cxn modelId="{F40B9F2B-598F-44C9-91FF-A5ECDD9EECEB}" type="presOf" srcId="{748FA986-492E-4DD1-9A0B-D7448C9D882B}" destId="{FB378558-4B72-4C62-A104-06003291240E}" srcOrd="0" destOrd="0" presId="urn:microsoft.com/office/officeart/2005/8/layout/cycle5"/>
    <dgm:cxn modelId="{36F5FE24-C94A-44F6-9C58-818072172901}" srcId="{AE67F997-7C86-46BC-B786-7D2A3C913EC4}" destId="{411C5B6B-2305-420C-A96D-70834631C9A8}" srcOrd="3" destOrd="0" parTransId="{CE98D10F-738B-471B-B683-66DCB4A356FF}" sibTransId="{5949A32B-F007-4425-BE5C-7150739F835F}"/>
    <dgm:cxn modelId="{ABD241D7-C47C-4AA5-9F28-D16149D5F335}" type="presOf" srcId="{AE67F997-7C86-46BC-B786-7D2A3C913EC4}" destId="{FC10B22D-79D5-418E-BA8F-AE0BDBDC597C}" srcOrd="0" destOrd="0" presId="urn:microsoft.com/office/officeart/2005/8/layout/cycle5"/>
    <dgm:cxn modelId="{7FC8B31A-3367-4F96-89A1-C49771D56A17}" type="presOf" srcId="{31A9C79C-93CA-4FD5-8339-A2803CEE29E5}" destId="{913E7E77-6378-4EE9-9A61-10DEB7CB5ED4}" srcOrd="0" destOrd="0" presId="urn:microsoft.com/office/officeart/2005/8/layout/cycle5"/>
    <dgm:cxn modelId="{3163F4D5-B174-4FE1-9D51-69D141502916}" type="presOf" srcId="{FC423007-9E23-4C2A-BA5C-AC420A2B2CAB}" destId="{4287B20B-0283-49A6-ADA2-8A5F0117B8FA}" srcOrd="0" destOrd="0" presId="urn:microsoft.com/office/officeart/2005/8/layout/cycle5"/>
    <dgm:cxn modelId="{6882587B-A59E-4F96-AD0C-78150F5EF44B}" type="presParOf" srcId="{FC10B22D-79D5-418E-BA8F-AE0BDBDC597C}" destId="{C715F241-C08B-4A25-AB99-B78C41BDDD85}" srcOrd="0" destOrd="0" presId="urn:microsoft.com/office/officeart/2005/8/layout/cycle5"/>
    <dgm:cxn modelId="{ADA697DA-7C95-4B32-87CD-693081ADE27D}" type="presParOf" srcId="{FC10B22D-79D5-418E-BA8F-AE0BDBDC597C}" destId="{15AC9E05-3098-4662-9DD7-0203B68D3089}" srcOrd="1" destOrd="0" presId="urn:microsoft.com/office/officeart/2005/8/layout/cycle5"/>
    <dgm:cxn modelId="{0C044474-5B39-4CA7-9C6F-E2CBE492A02C}" type="presParOf" srcId="{FC10B22D-79D5-418E-BA8F-AE0BDBDC597C}" destId="{913E7E77-6378-4EE9-9A61-10DEB7CB5ED4}" srcOrd="2" destOrd="0" presId="urn:microsoft.com/office/officeart/2005/8/layout/cycle5"/>
    <dgm:cxn modelId="{3415C0FF-3E0F-4ED7-B28E-0E7FAA0D4819}" type="presParOf" srcId="{FC10B22D-79D5-418E-BA8F-AE0BDBDC597C}" destId="{FB378558-4B72-4C62-A104-06003291240E}" srcOrd="3" destOrd="0" presId="urn:microsoft.com/office/officeart/2005/8/layout/cycle5"/>
    <dgm:cxn modelId="{CCC70593-78D3-4E69-A1B1-344360190F7F}" type="presParOf" srcId="{FC10B22D-79D5-418E-BA8F-AE0BDBDC597C}" destId="{DD85401B-9867-4283-94D5-0D827BA06F64}" srcOrd="4" destOrd="0" presId="urn:microsoft.com/office/officeart/2005/8/layout/cycle5"/>
    <dgm:cxn modelId="{90684599-E8B3-4FAC-A51E-D42A8FC6E397}" type="presParOf" srcId="{FC10B22D-79D5-418E-BA8F-AE0BDBDC597C}" destId="{026EA75B-F076-4DA0-866A-D929AFC9ABC6}" srcOrd="5" destOrd="0" presId="urn:microsoft.com/office/officeart/2005/8/layout/cycle5"/>
    <dgm:cxn modelId="{D641AE1C-FDEF-4AFA-8FC8-C558539BCDE4}" type="presParOf" srcId="{FC10B22D-79D5-418E-BA8F-AE0BDBDC597C}" destId="{5D6EEE84-A4DE-43F6-83F3-1D48704637F8}" srcOrd="6" destOrd="0" presId="urn:microsoft.com/office/officeart/2005/8/layout/cycle5"/>
    <dgm:cxn modelId="{07D5DD4D-7B1A-41E3-A1F6-8FA49BAAA333}" type="presParOf" srcId="{FC10B22D-79D5-418E-BA8F-AE0BDBDC597C}" destId="{2BADB15B-1A1A-4EC3-A1B9-7475E91B54AF}" srcOrd="7" destOrd="0" presId="urn:microsoft.com/office/officeart/2005/8/layout/cycle5"/>
    <dgm:cxn modelId="{44A8F55A-B2EA-42BC-BC0E-A46C82A0CFC8}" type="presParOf" srcId="{FC10B22D-79D5-418E-BA8F-AE0BDBDC597C}" destId="{7D3C7709-8D97-49EC-A4A8-9394AEF0A5B5}" srcOrd="8" destOrd="0" presId="urn:microsoft.com/office/officeart/2005/8/layout/cycle5"/>
    <dgm:cxn modelId="{D7AAEC2A-C5DE-4D4F-9E70-0F99AEB39367}" type="presParOf" srcId="{FC10B22D-79D5-418E-BA8F-AE0BDBDC597C}" destId="{08D377AA-2576-4ED7-BD1F-AA929FF35390}" srcOrd="9" destOrd="0" presId="urn:microsoft.com/office/officeart/2005/8/layout/cycle5"/>
    <dgm:cxn modelId="{16DD7D99-453A-4607-B660-E0E263038CA3}" type="presParOf" srcId="{FC10B22D-79D5-418E-BA8F-AE0BDBDC597C}" destId="{ABF45BFF-30C3-4F66-928A-B781E59B4EDB}" srcOrd="10" destOrd="0" presId="urn:microsoft.com/office/officeart/2005/8/layout/cycle5"/>
    <dgm:cxn modelId="{88665B7C-CDED-46FF-8EBE-D8CBBD2EE9C6}" type="presParOf" srcId="{FC10B22D-79D5-418E-BA8F-AE0BDBDC597C}" destId="{31308AE4-EF1F-45AC-A929-D223910C335B}" srcOrd="11" destOrd="0" presId="urn:microsoft.com/office/officeart/2005/8/layout/cycle5"/>
    <dgm:cxn modelId="{031DB8DC-4EE9-476A-B001-5BBFD88505EC}" type="presParOf" srcId="{FC10B22D-79D5-418E-BA8F-AE0BDBDC597C}" destId="{6A75C47B-4FFF-4DA9-9168-CDC1FB3E8372}" srcOrd="12" destOrd="0" presId="urn:microsoft.com/office/officeart/2005/8/layout/cycle5"/>
    <dgm:cxn modelId="{5DD1C7B7-7300-489F-B28B-F9E2241AB4C5}" type="presParOf" srcId="{FC10B22D-79D5-418E-BA8F-AE0BDBDC597C}" destId="{7BA70862-4113-47AF-9A0B-03C02DB6A237}" srcOrd="13" destOrd="0" presId="urn:microsoft.com/office/officeart/2005/8/layout/cycle5"/>
    <dgm:cxn modelId="{11647A77-223C-4ABC-BCB0-62F0E86EBE7A}" type="presParOf" srcId="{FC10B22D-79D5-418E-BA8F-AE0BDBDC597C}" destId="{E376FF00-C9FE-4E3B-944A-D5696F063A80}" srcOrd="14" destOrd="0" presId="urn:microsoft.com/office/officeart/2005/8/layout/cycle5"/>
    <dgm:cxn modelId="{6EE690EF-676E-45FC-8A3E-8966637FCBC1}" type="presParOf" srcId="{FC10B22D-79D5-418E-BA8F-AE0BDBDC597C}" destId="{5C5890CE-7391-4F4D-8350-D2A3EACCB559}" srcOrd="15" destOrd="0" presId="urn:microsoft.com/office/officeart/2005/8/layout/cycle5"/>
    <dgm:cxn modelId="{F671AF04-7E93-425B-9C47-0F172D91A138}" type="presParOf" srcId="{FC10B22D-79D5-418E-BA8F-AE0BDBDC597C}" destId="{4CD69077-F84F-4904-9941-B0259C9B5E73}" srcOrd="16" destOrd="0" presId="urn:microsoft.com/office/officeart/2005/8/layout/cycle5"/>
    <dgm:cxn modelId="{A84C6F82-F66D-419E-BC42-7C778922A7F2}" type="presParOf" srcId="{FC10B22D-79D5-418E-BA8F-AE0BDBDC597C}" destId="{4287B20B-0283-49A6-ADA2-8A5F0117B8FA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F241-C08B-4A25-AB99-B78C41BDDD85}">
      <dsp:nvSpPr>
        <dsp:cNvPr id="0" name=""/>
        <dsp:cNvSpPr/>
      </dsp:nvSpPr>
      <dsp:spPr>
        <a:xfrm>
          <a:off x="4421369" y="0"/>
          <a:ext cx="2252060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Выбор онлайн-курса</a:t>
          </a:r>
        </a:p>
      </dsp:txBody>
      <dsp:txXfrm>
        <a:off x="4475763" y="54394"/>
        <a:ext cx="2143272" cy="1005482"/>
      </dsp:txXfrm>
    </dsp:sp>
    <dsp:sp modelId="{913E7E77-6378-4EE9-9A61-10DEB7CB5ED4}">
      <dsp:nvSpPr>
        <dsp:cNvPr id="0" name=""/>
        <dsp:cNvSpPr/>
      </dsp:nvSpPr>
      <dsp:spPr>
        <a:xfrm>
          <a:off x="2913074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3916359" y="337964"/>
              </a:moveTo>
              <a:arcTo wR="2627308" hR="2627308" stAng="17962943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78558-4B72-4C62-A104-06003291240E}">
      <dsp:nvSpPr>
        <dsp:cNvPr id="0" name=""/>
        <dsp:cNvSpPr/>
      </dsp:nvSpPr>
      <dsp:spPr>
        <a:xfrm>
          <a:off x="6653571" y="1316910"/>
          <a:ext cx="23382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Сетевой договор</a:t>
          </a:r>
        </a:p>
      </dsp:txBody>
      <dsp:txXfrm>
        <a:off x="6707965" y="1371304"/>
        <a:ext cx="2229499" cy="1005482"/>
      </dsp:txXfrm>
    </dsp:sp>
    <dsp:sp modelId="{026EA75B-F076-4DA0-866A-D929AFC9ABC6}">
      <dsp:nvSpPr>
        <dsp:cNvPr id="0" name=""/>
        <dsp:cNvSpPr/>
      </dsp:nvSpPr>
      <dsp:spPr>
        <a:xfrm>
          <a:off x="3143423" y="1086941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5040084" y="1587471"/>
              </a:moveTo>
              <a:arcTo wR="2627308" hR="2627308" stAng="20201121" swAng="10856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EE84-A4DE-43F6-83F3-1D48704637F8}">
      <dsp:nvSpPr>
        <dsp:cNvPr id="0" name=""/>
        <dsp:cNvSpPr/>
      </dsp:nvSpPr>
      <dsp:spPr>
        <a:xfrm>
          <a:off x="6701241" y="3746208"/>
          <a:ext cx="3056014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Подключение и запись студентов</a:t>
          </a:r>
        </a:p>
      </dsp:txBody>
      <dsp:txXfrm>
        <a:off x="6755635" y="3800602"/>
        <a:ext cx="2947226" cy="1005482"/>
      </dsp:txXfrm>
    </dsp:sp>
    <dsp:sp modelId="{7D3C7709-8D97-49EC-A4A8-9394AEF0A5B5}">
      <dsp:nvSpPr>
        <dsp:cNvPr id="0" name=""/>
        <dsp:cNvSpPr/>
      </dsp:nvSpPr>
      <dsp:spPr>
        <a:xfrm>
          <a:off x="2986316" y="170419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4124430" y="4786329"/>
              </a:moveTo>
              <a:arcTo wR="2627308" hR="2627308" stAng="3315692" swAng="639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377AA-2576-4ED7-BD1F-AA929FF35390}">
      <dsp:nvSpPr>
        <dsp:cNvPr id="0" name=""/>
        <dsp:cNvSpPr/>
      </dsp:nvSpPr>
      <dsp:spPr>
        <a:xfrm>
          <a:off x="3862305" y="5257873"/>
          <a:ext cx="3370187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Обучение, мониторинг успеваемости</a:t>
          </a:r>
        </a:p>
      </dsp:txBody>
      <dsp:txXfrm>
        <a:off x="3916699" y="5312267"/>
        <a:ext cx="3261399" cy="1005482"/>
      </dsp:txXfrm>
    </dsp:sp>
    <dsp:sp modelId="{31308AE4-EF1F-45AC-A929-D223910C335B}">
      <dsp:nvSpPr>
        <dsp:cNvPr id="0" name=""/>
        <dsp:cNvSpPr/>
      </dsp:nvSpPr>
      <dsp:spPr>
        <a:xfrm>
          <a:off x="3176153" y="234024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387195" y="4943526"/>
              </a:moveTo>
              <a:arcTo wR="2627308" hR="2627308" stAng="7089887" swAng="7208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5C47B-4FFF-4DA9-9168-CDC1FB3E8372}">
      <dsp:nvSpPr>
        <dsp:cNvPr id="0" name=""/>
        <dsp:cNvSpPr/>
      </dsp:nvSpPr>
      <dsp:spPr>
        <a:xfrm>
          <a:off x="1798322" y="3632201"/>
          <a:ext cx="2708893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Экзамен с </a:t>
          </a:r>
          <a:r>
            <a:rPr lang="ru-RU" sz="2000" b="1" kern="1200" dirty="0" err="1"/>
            <a:t>прокторингом</a:t>
          </a:r>
          <a:endParaRPr lang="ru-RU" sz="2000" b="1" kern="1200" dirty="0"/>
        </a:p>
      </dsp:txBody>
      <dsp:txXfrm>
        <a:off x="1852716" y="3686595"/>
        <a:ext cx="2600105" cy="1005482"/>
      </dsp:txXfrm>
    </dsp:sp>
    <dsp:sp modelId="{E376FF00-C9FE-4E3B-944A-D5696F063A80}">
      <dsp:nvSpPr>
        <dsp:cNvPr id="0" name=""/>
        <dsp:cNvSpPr/>
      </dsp:nvSpPr>
      <dsp:spPr>
        <a:xfrm>
          <a:off x="2939573" y="492279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14439" y="2902380"/>
              </a:moveTo>
              <a:arcTo wR="2627308" hR="2627308" stAng="10439416" swAng="9574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90CE-7391-4F4D-8350-D2A3EACCB559}">
      <dsp:nvSpPr>
        <dsp:cNvPr id="0" name=""/>
        <dsp:cNvSpPr/>
      </dsp:nvSpPr>
      <dsp:spPr>
        <a:xfrm>
          <a:off x="1865917" y="1316910"/>
          <a:ext cx="2812332" cy="1114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Ведомости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сертификаты</a:t>
          </a:r>
        </a:p>
      </dsp:txBody>
      <dsp:txXfrm>
        <a:off x="1920311" y="1371304"/>
        <a:ext cx="2703544" cy="1005482"/>
      </dsp:txXfrm>
    </dsp:sp>
    <dsp:sp modelId="{4287B20B-0283-49A6-ADA2-8A5F0117B8FA}">
      <dsp:nvSpPr>
        <dsp:cNvPr id="0" name=""/>
        <dsp:cNvSpPr/>
      </dsp:nvSpPr>
      <dsp:spPr>
        <a:xfrm>
          <a:off x="2927108" y="553446"/>
          <a:ext cx="5254616" cy="5254616"/>
        </a:xfrm>
        <a:custGeom>
          <a:avLst/>
          <a:gdLst/>
          <a:ahLst/>
          <a:cxnLst/>
          <a:rect l="0" t="0" r="0" b="0"/>
          <a:pathLst>
            <a:path>
              <a:moveTo>
                <a:pt x="904402" y="643789"/>
              </a:moveTo>
              <a:arcTo wR="2627308" hR="2627308" stAng="13741324" swAng="695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3E3B-3467-4B10-84A3-3331063EB638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0AD2D-C018-4CA6-89ED-7689799C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0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7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D2D-C018-4CA6-89ED-7689799CB2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1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292" y="9753600"/>
                </a:lnTo>
                <a:lnTo>
                  <a:pt x="13004292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7908" y="1574291"/>
            <a:ext cx="11430000" cy="0"/>
          </a:xfrm>
          <a:custGeom>
            <a:avLst/>
            <a:gdLst/>
            <a:ahLst/>
            <a:cxnLst/>
            <a:rect l="l" t="t" r="r" b="b"/>
            <a:pathLst>
              <a:path w="11430000">
                <a:moveTo>
                  <a:pt x="0" y="0"/>
                </a:moveTo>
                <a:lnTo>
                  <a:pt x="11430000" y="0"/>
                </a:lnTo>
              </a:path>
            </a:pathLst>
          </a:custGeom>
          <a:ln w="12192">
            <a:solidFill>
              <a:srgbClr val="243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24395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749" y="3730878"/>
            <a:ext cx="5596890" cy="3775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4u.hse.ru/intensiv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tars.hs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guseva@hse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ninet@hse.ru" TargetMode="External"/><Relationship Id="rId4" Type="http://schemas.openxmlformats.org/officeDocument/2006/relationships/hyperlink" Target="mailto:skirienko@hse.r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se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arning.hse.ru/newmodulcourse/" TargetMode="External"/><Relationship Id="rId2" Type="http://schemas.openxmlformats.org/officeDocument/2006/relationships/hyperlink" Target="https://elearning.hse.ru/mirror/pubs/share/3219096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youtu.be/-pjI4Xiuah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learning.hse.ru/network_in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61460" cy="9753600"/>
          </a:xfrm>
          <a:custGeom>
            <a:avLst/>
            <a:gdLst/>
            <a:ahLst/>
            <a:cxnLst/>
            <a:rect l="l" t="t" r="r" b="b"/>
            <a:pathLst>
              <a:path w="4061460" h="9753600">
                <a:moveTo>
                  <a:pt x="0" y="9753600"/>
                </a:moveTo>
                <a:lnTo>
                  <a:pt x="4061460" y="9753600"/>
                </a:lnTo>
                <a:lnTo>
                  <a:pt x="40614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987800" y="-21336"/>
            <a:ext cx="8943340" cy="9753600"/>
          </a:xfrm>
          <a:custGeom>
            <a:avLst/>
            <a:gdLst/>
            <a:ahLst/>
            <a:cxnLst/>
            <a:rect l="l" t="t" r="r" b="b"/>
            <a:pathLst>
              <a:path w="8943340" h="9753600">
                <a:moveTo>
                  <a:pt x="8942832" y="0"/>
                </a:moveTo>
                <a:lnTo>
                  <a:pt x="0" y="0"/>
                </a:lnTo>
                <a:lnTo>
                  <a:pt x="0" y="9753596"/>
                </a:lnTo>
                <a:lnTo>
                  <a:pt x="8942832" y="9753596"/>
                </a:lnTo>
                <a:lnTo>
                  <a:pt x="89428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07508" y="1141475"/>
            <a:ext cx="0" cy="1973580"/>
          </a:xfrm>
          <a:custGeom>
            <a:avLst/>
            <a:gdLst/>
            <a:ahLst/>
            <a:cxnLst/>
            <a:rect l="l" t="t" r="r" b="b"/>
            <a:pathLst>
              <a:path h="1973580">
                <a:moveTo>
                  <a:pt x="0" y="1973579"/>
                </a:moveTo>
                <a:lnTo>
                  <a:pt x="0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61461" y="2994101"/>
            <a:ext cx="8504046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dirty="0" smtClean="0">
                <a:solidFill>
                  <a:schemeClr val="tx1"/>
                </a:solidFill>
              </a:rPr>
              <a:t>Сетевое взаимодействие во 2 семестре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2019 – 2020 учебного года</a:t>
            </a:r>
            <a:endParaRPr sz="3800" dirty="0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8590" y="8311184"/>
            <a:ext cx="1381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243956"/>
                </a:solidFill>
                <a:latin typeface="Arial Narrow"/>
                <a:cs typeface="Arial Narrow"/>
              </a:rPr>
              <a:t>Москва,</a:t>
            </a:r>
            <a:r>
              <a:rPr sz="2100" spc="-9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r>
              <a:rPr lang="en-US" sz="2100" dirty="0" smtClean="0">
                <a:solidFill>
                  <a:srgbClr val="243956"/>
                </a:solidFill>
                <a:latin typeface="Arial Narrow"/>
                <a:cs typeface="Arial Narrow"/>
              </a:rPr>
              <a:t>20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7739" y="946403"/>
            <a:ext cx="1946148" cy="188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3684" y="1507236"/>
            <a:ext cx="11886692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УСПЕВАЕМОСТИ. НПОО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757217" y="2204688"/>
            <a:ext cx="11449261" cy="99963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В процессе обучения НИУ ВШЭ регулярно направляет координатору проекта от вуза-партнера сведения об успеваемости студентов </a:t>
            </a:r>
            <a:r>
              <a:rPr lang="ru-RU" sz="2400" b="1" spc="-5" dirty="0">
                <a:solidFill>
                  <a:srgbClr val="001F5F"/>
                </a:solidFill>
                <a:latin typeface="Arial Narrow"/>
                <a:cs typeface="Arial Narrow"/>
              </a:rPr>
              <a:t>каждые две недели 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с момента начала онлайн-курса</a:t>
            </a:r>
            <a:endParaRPr sz="24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47288"/>
              </p:ext>
            </p:extLst>
          </p:nvPr>
        </p:nvGraphicFramePr>
        <p:xfrm>
          <a:off x="558800" y="3962400"/>
          <a:ext cx="11506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Лист" r:id="rId4" imgW="8944102" imgH="2466990" progId="Excel.Sheet.12">
                  <p:embed/>
                </p:oleObj>
              </mc:Choice>
              <mc:Fallback>
                <p:oleObj name="Лист" r:id="rId4" imgW="8944102" imgH="2466990" progId="Excel.Shee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962400"/>
                        <a:ext cx="115062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2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216" y="1636398"/>
            <a:ext cx="12342368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МОНИТОРИНГ ТЕКУЩЕЙ УСПЕВАЕМОСТИ.</a:t>
            </a:r>
            <a:br>
              <a:rPr lang="ru-RU" sz="3800" dirty="0"/>
            </a:br>
            <a:r>
              <a:rPr lang="ru-RU" sz="3800" dirty="0"/>
              <a:t>Онлайн-образование в НИУ ВШЭ</a:t>
            </a:r>
            <a:endParaRPr sz="3800" dirty="0"/>
          </a:p>
        </p:txBody>
      </p:sp>
      <p:sp>
        <p:nvSpPr>
          <p:cNvPr id="5" name="object 5"/>
          <p:cNvSpPr txBox="1"/>
          <p:nvPr/>
        </p:nvSpPr>
        <p:spPr>
          <a:xfrm>
            <a:off x="331216" y="2683341"/>
            <a:ext cx="11868005" cy="1122743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18415" algn="just">
              <a:lnSpc>
                <a:spcPct val="100000"/>
              </a:lnSpc>
              <a:spcBef>
                <a:spcPts val="2035"/>
              </a:spcBef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Менеджер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вуза-партнера </a:t>
            </a:r>
            <a:r>
              <a:rPr lang="ru-RU" sz="2800" b="1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самостоятельно делает 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выгрузку успеваемости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 по студенту, группе, всему договору в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Личном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кабинете сетевого </a:t>
            </a:r>
            <a:r>
              <a:rPr lang="ru-RU" sz="2800" spc="-5" dirty="0" smtClean="0">
                <a:solidFill>
                  <a:srgbClr val="001F5F"/>
                </a:solidFill>
                <a:latin typeface="Arial Narrow"/>
                <a:cs typeface="Arial Narrow"/>
              </a:rPr>
              <a:t>партнера</a:t>
            </a:r>
            <a:endParaRPr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A1EFF25-0DDA-4D8B-991E-4CCFA54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0" y="4257312"/>
            <a:ext cx="12190984" cy="41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216434"/>
            <a:ext cx="11506200" cy="29546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Согласование параметров договора (курсы, даты, студенты, группы, статус курсов,  формула оценивания...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Доступ к успеваемости  (студент, группа, поток)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Формирование и хранение документов (договор, ведомости, сертификаты для студентов)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645AA81-4AB1-40E9-A48A-C76A6604F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5472716"/>
            <a:ext cx="9102117" cy="35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56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962400"/>
            <a:ext cx="1170726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971800"/>
            <a:ext cx="11506200" cy="861774"/>
          </a:xfrm>
        </p:spPr>
        <p:txBody>
          <a:bodyPr/>
          <a:lstStyle/>
          <a:p>
            <a:r>
              <a:rPr lang="ru-RU" sz="2800" b="0" kern="1200" spc="-5" dirty="0"/>
              <a:t>Менеджеру  вуза доступно: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Управление предложением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7402F6-B51B-44A6-9EDA-5B2D44A5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72" y="5944135"/>
            <a:ext cx="12192000" cy="3580865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CCFB8AF9-1D42-4347-9E29-017BC701DC38}"/>
              </a:ext>
            </a:extLst>
          </p:cNvPr>
          <p:cNvSpPr txBox="1">
            <a:spLocks/>
          </p:cNvSpPr>
          <p:nvPr/>
        </p:nvSpPr>
        <p:spPr>
          <a:xfrm>
            <a:off x="482600" y="4172465"/>
            <a:ext cx="12064872" cy="140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- о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знакомиться с </a:t>
            </a:r>
            <a:r>
              <a:rPr lang="ru-RU" sz="28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демо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-версией курса,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выбрать курсы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указать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статус курсов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 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даты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экзаменов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 </a:t>
            </a: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пересдач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- указать количество студентов, загрузить их группами</a:t>
            </a:r>
          </a:p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2"/>
                </a:solidFill>
                <a:latin typeface="Arial Narrow" panose="020B0606020202030204" pitchFamily="34" charset="0"/>
              </a:rPr>
              <a:t>- отправить на согласование менеджеру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80630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DA74012-B04D-45FF-AED0-DC00147B7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3216435"/>
            <a:ext cx="12064872" cy="586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8100688-B92D-4E38-ACDB-FEBA6F253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6" y="3216435"/>
            <a:ext cx="11912473" cy="26908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291DB9-80DD-426A-A501-2353BD6E9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96" y="6781800"/>
            <a:ext cx="11778182" cy="2554224"/>
          </a:xfrm>
          <a:prstGeom prst="rect">
            <a:avLst/>
          </a:prstGeom>
        </p:spPr>
      </p:pic>
      <p:sp>
        <p:nvSpPr>
          <p:cNvPr id="8" name="Заголовок 3">
            <a:extLst>
              <a:ext uri="{FF2B5EF4-FFF2-40B4-BE49-F238E27FC236}">
                <a16:creationId xmlns="" xmlns:a16="http://schemas.microsoft.com/office/drawing/2014/main" id="{1B2F2D9D-FC88-4B5C-841B-A5887111E228}"/>
              </a:ext>
            </a:extLst>
          </p:cNvPr>
          <p:cNvSpPr txBox="1">
            <a:spLocks/>
          </p:cNvSpPr>
          <p:nvPr/>
        </p:nvSpPr>
        <p:spPr>
          <a:xfrm>
            <a:off x="413782" y="6160833"/>
            <a:ext cx="9891155" cy="40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dirty="0">
                <a:solidFill>
                  <a:schemeClr val="tx2"/>
                </a:solidFill>
              </a:rPr>
              <a:t>Шаблон отчета об успеваемости:  </a:t>
            </a:r>
          </a:p>
        </p:txBody>
      </p:sp>
    </p:spTree>
    <p:extLst>
      <p:ext uri="{BB962C8B-B14F-4D97-AF65-F5344CB8AC3E}">
        <p14:creationId xmlns:p14="http://schemas.microsoft.com/office/powerpoint/2010/main" val="224496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1169551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ЛИЧНЫЙ КАБИНЕТ СЕТЕВОГО ПАРТНЕРА </a:t>
            </a:r>
            <a:br>
              <a:rPr lang="ru-RU" sz="3800" dirty="0"/>
            </a:br>
            <a:r>
              <a:rPr lang="ru-RU" sz="3800" dirty="0"/>
              <a:t>на платформе ОНЛАЙН-ОБРАЗОВАНИЕ </a:t>
            </a:r>
            <a:r>
              <a:rPr lang="ru-RU" sz="3800" dirty="0" smtClean="0"/>
              <a:t>В </a:t>
            </a:r>
            <a:r>
              <a:rPr lang="ru-RU" sz="3800" dirty="0"/>
              <a:t>НИУ ВШЭ</a:t>
            </a:r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CE5A08C-39E8-4817-9692-D59C2794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575190"/>
            <a:ext cx="11571477" cy="4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9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8923" y="1864563"/>
            <a:ext cx="10590277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kern="1200" spc="-5" dirty="0">
                <a:ea typeface="+mn-ea"/>
              </a:rPr>
              <a:t>ОБЯЗАТЕЛЬСТВА</a:t>
            </a:r>
            <a:r>
              <a:rPr lang="ru-RU" sz="3800" spc="-5" dirty="0" smtClean="0">
                <a:solidFill>
                  <a:srgbClr val="C00000"/>
                </a:solidFill>
              </a:rPr>
              <a:t> </a:t>
            </a:r>
            <a:endParaRPr sz="3800" dirty="0">
              <a:solidFill>
                <a:srgbClr val="C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462" y="2604592"/>
            <a:ext cx="267144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rgbClr val="243956"/>
                </a:solidFill>
                <a:latin typeface="Arial Narrow"/>
                <a:cs typeface="Arial Narrow"/>
              </a:rPr>
              <a:t>Вуза-партнера</a:t>
            </a:r>
            <a:endParaRPr sz="35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462" y="3257550"/>
            <a:ext cx="11135995" cy="244682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Назначить координатора проекта, оперативно решающего все вопросы взаимодействия с НИУ  ВШЭ	в рамках договора</a:t>
            </a:r>
          </a:p>
          <a:p>
            <a:pPr marL="457200" indent="-444500">
              <a:lnSpc>
                <a:spcPct val="100000"/>
              </a:lnSpc>
              <a:spcBef>
                <a:spcPts val="89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Загрузить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 списки студентов и дисциплин в согласованном формате для подключения</a:t>
            </a:r>
          </a:p>
          <a:p>
            <a:pPr marL="457200" indent="-444500">
              <a:lnSpc>
                <a:spcPct val="100000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Мониторить активность и успеваемость студентов</a:t>
            </a:r>
          </a:p>
          <a:p>
            <a:pPr marL="457200" indent="-444500">
              <a:lnSpc>
                <a:spcPts val="2625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Заранее согласовать даты проведения итогового экзамена и 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координировать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(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проконтролировать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) запись студентов на экзамен с проктором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9462" y="5740400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243956"/>
                </a:solidFill>
                <a:latin typeface="Arial Narrow"/>
                <a:cs typeface="Arial Narrow"/>
              </a:rPr>
              <a:t>НИУ</a:t>
            </a:r>
            <a:r>
              <a:rPr sz="3500" b="1" spc="-75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3500" b="1" dirty="0">
                <a:solidFill>
                  <a:srgbClr val="243956"/>
                </a:solidFill>
                <a:latin typeface="Arial Narrow"/>
                <a:cs typeface="Arial Narrow"/>
              </a:rPr>
              <a:t>ВШЭ</a:t>
            </a:r>
            <a:endParaRPr sz="35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462" y="6392671"/>
            <a:ext cx="11201400" cy="19851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121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За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писывает 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студентов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 на курс, обеспечивает сопровождение курса ассистентами из числа своих  сотрудников, регулярно предоставляет вузу-партнеру выгрузку с 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информацией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об</a:t>
            </a:r>
            <a:r>
              <a:rPr lang="ru-RU" sz="24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успеваемости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/</a:t>
            </a:r>
            <a:r>
              <a:rPr sz="2400" spc="-5" dirty="0" err="1">
                <a:solidFill>
                  <a:srgbClr val="001F5F"/>
                </a:solidFill>
                <a:latin typeface="Arial Narrow"/>
                <a:cs typeface="Arial Narrow"/>
              </a:rPr>
              <a:t>пропусках</a:t>
            </a: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 тестирования студентами</a:t>
            </a:r>
          </a:p>
          <a:p>
            <a:pPr marL="457200" indent="-444500">
              <a:lnSpc>
                <a:spcPct val="100000"/>
              </a:lnSpc>
              <a:spcBef>
                <a:spcPts val="925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Обеспечивает проведение итогового тестирования с участием прокторов</a:t>
            </a:r>
          </a:p>
          <a:p>
            <a:pPr marL="457200" indent="-444500">
              <a:lnSpc>
                <a:spcPct val="100000"/>
              </a:lnSpc>
              <a:spcBef>
                <a:spcPts val="919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sz="2400" spc="-5" dirty="0">
                <a:solidFill>
                  <a:srgbClr val="001F5F"/>
                </a:solidFill>
                <a:latin typeface="Arial Narrow"/>
                <a:cs typeface="Arial Narrow"/>
              </a:rPr>
              <a:t>Обеспечивает пересдачу и подготовку ведомостей</a:t>
            </a:r>
          </a:p>
        </p:txBody>
      </p:sp>
    </p:spTree>
    <p:extLst>
      <p:ext uri="{BB962C8B-B14F-4D97-AF65-F5344CB8AC3E}">
        <p14:creationId xmlns:p14="http://schemas.microsoft.com/office/powerpoint/2010/main" val="176445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8923" y="1864563"/>
            <a:ext cx="11241939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>
                <a:solidFill>
                  <a:schemeClr val="tx2">
                    <a:lumMod val="75000"/>
                  </a:schemeClr>
                </a:solidFill>
              </a:rPr>
              <a:t>ОБРАЗОВАТЕЛЬНЫЕ МЕРОПРИЯТИЯ НИУ ВШЭ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5" y="2743200"/>
            <a:ext cx="11837025" cy="688906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Летняя школа 2018-2019</a:t>
            </a:r>
            <a:r>
              <a:rPr lang="en-US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(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5 дней, 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5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вузов-участников, обучение по 5 онлайн-курсам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)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;</a:t>
            </a:r>
            <a:endParaRPr lang="en-US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 интенсив </a:t>
            </a:r>
            <a:r>
              <a:rPr lang="en-US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U4UOnline </a:t>
            </a: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2019-2020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(5 дней, 29 вузов –участников, 4 образовательных трека, обучение по 10 онлайн-курсам);</a:t>
            </a: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2">
              <a:lnSpc>
                <a:spcPts val="2931"/>
              </a:lnSpc>
              <a:tabLst>
                <a:tab pos="355000" algn="l"/>
                <a:tab pos="355636" algn="l"/>
              </a:tabLst>
            </a:pP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- администрация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вузов-партнеров</a:t>
            </a:r>
            <a:endParaRPr lang="ru-RU" sz="2800" dirty="0">
              <a:latin typeface="Arial Narrow"/>
              <a:cs typeface="Arial Narrow"/>
            </a:endParaRPr>
          </a:p>
          <a:p>
            <a:pPr marL="12702">
              <a:tabLst>
                <a:tab pos="355000" algn="l"/>
                <a:tab pos="355636" algn="l"/>
              </a:tabLst>
            </a:pP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- преподаватели,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ведущие </a:t>
            </a: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семинарские</a:t>
            </a:r>
            <a:r>
              <a:rPr lang="ru-RU" sz="2800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занятия</a:t>
            </a:r>
            <a:endParaRPr lang="ru-RU" sz="2800" dirty="0">
              <a:latin typeface="Arial Narrow"/>
              <a:cs typeface="Arial Narrow"/>
            </a:endParaRP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- менеджеры, </a:t>
            </a:r>
            <a:r>
              <a:rPr lang="ru-RU" sz="2800" spc="-11" dirty="0">
                <a:solidFill>
                  <a:srgbClr val="001F5F"/>
                </a:solidFill>
                <a:latin typeface="Arial Narrow"/>
                <a:cs typeface="Arial Narrow"/>
              </a:rPr>
              <a:t>занимающиеся развитием онлайн-обучения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lang="ru-RU" sz="2800" spc="-71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вузах</a:t>
            </a: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- разработчики онлайн-курсов</a:t>
            </a:r>
          </a:p>
          <a:p>
            <a:pPr marL="355636" indent="-342934">
              <a:spcBef>
                <a:spcPts val="5"/>
              </a:spcBef>
              <a:buFont typeface="Arial"/>
              <a:buChar char="•"/>
              <a:tabLst>
                <a:tab pos="355000" algn="l"/>
                <a:tab pos="355636" algn="l"/>
              </a:tabLst>
            </a:pP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2">
              <a:spcBef>
                <a:spcPts val="5"/>
              </a:spcBef>
              <a:tabLst>
                <a:tab pos="355000" algn="l"/>
                <a:tab pos="355636" algn="l"/>
              </a:tabLst>
            </a:pP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Подробнее об интенсиве </a:t>
            </a:r>
            <a:r>
              <a:rPr lang="ru-RU" sz="2800" dirty="0">
                <a:hlinkClick r:id="rId3"/>
              </a:rPr>
              <a:t>https://u4u.hse.ru/intensive/</a:t>
            </a:r>
            <a:endParaRPr lang="ru-RU" sz="2800" dirty="0">
              <a:latin typeface="Arial Narrow"/>
              <a:cs typeface="Arial Narrow"/>
            </a:endParaRPr>
          </a:p>
          <a:p>
            <a:pPr marL="469900" marR="5080" indent="-4572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r>
              <a:rPr lang="ru-RU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Международная конференция </a:t>
            </a:r>
            <a:r>
              <a:rPr lang="en-US" sz="2800" b="1" spc="-5" dirty="0" err="1">
                <a:solidFill>
                  <a:srgbClr val="001F5F"/>
                </a:solidFill>
                <a:latin typeface="Arial Narrow"/>
                <a:cs typeface="Arial Narrow"/>
              </a:rPr>
              <a:t>eSTARS</a:t>
            </a:r>
            <a:r>
              <a:rPr lang="en-US" sz="28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2017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,</a:t>
            </a:r>
            <a:r>
              <a:rPr lang="en-US" sz="2800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lang="ru-RU" sz="2800" spc="-5" dirty="0">
                <a:solidFill>
                  <a:srgbClr val="001F5F"/>
                </a:solidFill>
                <a:latin typeface="Arial Narrow"/>
                <a:cs typeface="Arial Narrow"/>
              </a:rPr>
              <a:t>2018, 2020 (июнь) </a:t>
            </a:r>
            <a:endParaRPr lang="en-US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en-US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2480"/>
              </a:lnSpc>
              <a:spcBef>
                <a:spcPts val="420"/>
              </a:spcBef>
              <a:buSzPct val="73913"/>
              <a:tabLst>
                <a:tab pos="457200" algn="l"/>
                <a:tab pos="457834" algn="l"/>
                <a:tab pos="1141095" algn="l"/>
              </a:tabLst>
            </a:pPr>
            <a:r>
              <a:rPr lang="en-US" sz="2800" dirty="0">
                <a:hlinkClick r:id="rId4"/>
              </a:rPr>
              <a:t>https://estars.hse.ru/</a:t>
            </a:r>
            <a:endParaRPr lang="en-US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lang="ru-RU" sz="2800" spc="-5" dirty="0">
              <a:solidFill>
                <a:srgbClr val="001F5F"/>
              </a:solidFill>
              <a:latin typeface="Arial Narrow"/>
              <a:cs typeface="Arial Narrow"/>
            </a:endParaRPr>
          </a:p>
          <a:p>
            <a:pPr marL="457200" marR="5080" indent="-444500">
              <a:lnSpc>
                <a:spcPts val="2480"/>
              </a:lnSpc>
              <a:spcBef>
                <a:spcPts val="42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  <a:tab pos="1141095" algn="l"/>
              </a:tabLst>
            </a:pPr>
            <a:endParaRPr sz="28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462" y="5740400"/>
            <a:ext cx="177038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462" y="6392671"/>
            <a:ext cx="11201400" cy="3744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57200" marR="5080" indent="-444500">
              <a:lnSpc>
                <a:spcPts val="2480"/>
              </a:lnSpc>
              <a:spcBef>
                <a:spcPts val="1210"/>
              </a:spcBef>
              <a:buSzPct val="73913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endParaRPr sz="2400" spc="-5" dirty="0">
              <a:solidFill>
                <a:srgbClr val="001F5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88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" y="1568196"/>
            <a:ext cx="11430000" cy="12700"/>
          </a:xfrm>
          <a:custGeom>
            <a:avLst/>
            <a:gdLst/>
            <a:ahLst/>
            <a:cxnLst/>
            <a:rect l="l" t="t" r="r" b="b"/>
            <a:pathLst>
              <a:path w="11430000" h="12700">
                <a:moveTo>
                  <a:pt x="0" y="12192"/>
                </a:moveTo>
                <a:lnTo>
                  <a:pt x="11430000" y="12192"/>
                </a:lnTo>
                <a:lnTo>
                  <a:pt x="114300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243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908" y="1568196"/>
            <a:ext cx="118866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000" dirty="0">
                <a:solidFill>
                  <a:srgbClr val="001F5F"/>
                </a:solidFill>
              </a:rPr>
              <a:t>КРАТКАЯ СХЕМА СЕТЕВОГО ВЗАИМОДЕЙСТВИЯ</a:t>
            </a:r>
            <a:endParaRPr sz="4000" dirty="0">
              <a:solidFill>
                <a:srgbClr val="001F5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="" xmlns:a16="http://schemas.microsoft.com/office/drawing/2014/main" id="{22A79FF7-8CC1-4CD0-A23C-D84F7E8EA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100642"/>
              </p:ext>
            </p:extLst>
          </p:nvPr>
        </p:nvGraphicFramePr>
        <p:xfrm>
          <a:off x="894080" y="2540000"/>
          <a:ext cx="11216640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181" y="1658188"/>
            <a:ext cx="1168361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5080" indent="-2532380" algn="l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ССЫЛКИ, КОНТАКТЫ</a:t>
            </a:r>
            <a:endParaRPr sz="3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181" y="3110074"/>
            <a:ext cx="11520297" cy="103297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endParaRPr sz="2400" dirty="0">
              <a:latin typeface="Arial Narrow"/>
              <a:cs typeface="Arial Narrow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00" y="2438400"/>
            <a:ext cx="1164767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b="1" spc="-5" dirty="0">
                <a:solidFill>
                  <a:srgbClr val="243956"/>
                </a:solidFill>
                <a:latin typeface="Arial Narrow"/>
                <a:cs typeface="Arial Narrow"/>
              </a:rPr>
              <a:t>Координаторы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Гусева Елена 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  <a:hlinkClick r:id="rId3"/>
              </a:rPr>
              <a:t>eguseva@hse.ru</a:t>
            </a:r>
            <a:r>
              <a:rPr lang="ru-RU"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Narrow"/>
                <a:cs typeface="Arial Narrow"/>
              </a:rPr>
              <a:t> 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*15063/8 915 218 88 08</a:t>
            </a:r>
            <a:endParaRPr lang="ru-RU" sz="2800" spc="15" dirty="0">
              <a:solidFill>
                <a:srgbClr val="243956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Кириенко Сергей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  <a:hlinkClick r:id="rId4"/>
              </a:rPr>
              <a:t>skirienko@hse.ru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 +7(495) </a:t>
            </a:r>
            <a:r>
              <a:rPr lang="ru-RU" sz="2800" spc="-10" dirty="0">
                <a:solidFill>
                  <a:srgbClr val="243956"/>
                </a:solidFill>
                <a:latin typeface="Arial Narrow"/>
                <a:cs typeface="Arial Narrow"/>
              </a:rPr>
              <a:t>772-9590 </a:t>
            </a:r>
            <a:r>
              <a:rPr lang="ru-RU" sz="2800" spc="-5" dirty="0">
                <a:solidFill>
                  <a:srgbClr val="243956"/>
                </a:solidFill>
                <a:latin typeface="Arial Narrow"/>
                <a:cs typeface="Arial Narrow"/>
              </a:rPr>
              <a:t>*12648</a:t>
            </a:r>
          </a:p>
          <a:p>
            <a:endParaRPr lang="ru-RU" sz="2800" spc="-5" dirty="0">
              <a:solidFill>
                <a:srgbClr val="243956"/>
              </a:solidFill>
              <a:latin typeface="Arial Narrow"/>
            </a:endParaRPr>
          </a:p>
          <a:p>
            <a:r>
              <a:rPr lang="ru-RU" sz="2800" spc="-5" dirty="0">
                <a:solidFill>
                  <a:srgbClr val="002060"/>
                </a:solidFill>
                <a:latin typeface="Arial Narrow" panose="020B0606020202030204" pitchFamily="34" charset="0"/>
              </a:rPr>
              <a:t>Сетевое взаимодействие университетов: </a:t>
            </a:r>
            <a:r>
              <a:rPr lang="ru-RU" sz="2800" u="sng" dirty="0">
                <a:latin typeface="Arial Narrow" panose="020B0606020202030204" pitchFamily="34" charset="0"/>
                <a:hlinkClick r:id="rId5"/>
              </a:rPr>
              <a:t>uninet@hse.ru</a:t>
            </a:r>
            <a:endParaRPr lang="ru-RU" sz="2800" u="sng" dirty="0">
              <a:latin typeface="Arial Narrow" panose="020B0606020202030204" pitchFamily="34" charset="0"/>
            </a:endParaRP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spc="-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0663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5448" y="8203438"/>
            <a:ext cx="10045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  <a:hlinkClick r:id="rId2"/>
              </a:rPr>
              <a:t>www.hse.ru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67493" y="8203438"/>
            <a:ext cx="24720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Телефон.: +7(495)</a:t>
            </a: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Narrow"/>
                <a:cs typeface="Arial Narrow"/>
              </a:rPr>
              <a:t>772-9590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6003" y="3499103"/>
            <a:ext cx="2272283" cy="2197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143" y="1614854"/>
            <a:ext cx="4314457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500" dirty="0">
                <a:solidFill>
                  <a:srgbClr val="001F5F"/>
                </a:solidFill>
              </a:rPr>
              <a:t>Национальная платформа </a:t>
            </a:r>
            <a:br>
              <a:rPr lang="ru-RU" sz="2500" dirty="0">
                <a:solidFill>
                  <a:srgbClr val="001F5F"/>
                </a:solidFill>
              </a:rPr>
            </a:br>
            <a:r>
              <a:rPr lang="ru-RU" sz="2500" dirty="0">
                <a:solidFill>
                  <a:srgbClr val="001F5F"/>
                </a:solidFill>
              </a:rPr>
              <a:t>открытого образования</a:t>
            </a:r>
            <a:endParaRPr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9" y="5368966"/>
            <a:ext cx="6525560" cy="4156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652" y="2688629"/>
            <a:ext cx="6502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2015 год;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Вузы-основатели: МГУ, </a:t>
            </a:r>
            <a:r>
              <a:rPr lang="ru-RU" sz="2400" spc="-5" dirty="0" err="1">
                <a:solidFill>
                  <a:srgbClr val="001F5F"/>
                </a:solidFill>
                <a:latin typeface="Arial Narrow"/>
              </a:rPr>
              <a:t>СПбПУ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, СПбГУ, НИТУ «</a:t>
            </a:r>
            <a:r>
              <a:rPr lang="ru-RU" sz="2400" spc="-5" dirty="0" err="1">
                <a:solidFill>
                  <a:srgbClr val="001F5F"/>
                </a:solidFill>
                <a:latin typeface="Arial Narrow"/>
              </a:rPr>
              <a:t>МИСиС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», НИУ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</a:rPr>
              <a:t>ВШЭ, 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МФТИ, </a:t>
            </a:r>
            <a:r>
              <a:rPr lang="ru-RU" sz="2400" spc="-5" dirty="0" err="1">
                <a:solidFill>
                  <a:srgbClr val="001F5F"/>
                </a:solidFill>
                <a:latin typeface="Arial Narrow"/>
              </a:rPr>
              <a:t>УрФУ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 и ИТМО;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Ориентирован на освоение курсов в рамках основных образовательных программ, в первую очередь бакалавриата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73</a:t>
            </a:r>
            <a:r>
              <a:rPr lang="ru-RU" sz="2400" spc="-5" dirty="0" smtClean="0">
                <a:solidFill>
                  <a:srgbClr val="C00000"/>
                </a:solidFill>
                <a:latin typeface="Arial Narrow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</a:rPr>
              <a:t>онлайн-курса 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для сетевого взаимодействия</a:t>
            </a:r>
          </a:p>
          <a:p>
            <a:endParaRPr lang="ru-RU" sz="2400" spc="-5" dirty="0">
              <a:solidFill>
                <a:srgbClr val="001F5F"/>
              </a:solidFill>
              <a:latin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882EE1-4DEC-4D36-89C4-3DC778E26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448" y="1579583"/>
            <a:ext cx="6165111" cy="415603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13517D2C-E9DD-4C37-AE84-D5D82B13B6F1}"/>
              </a:ext>
            </a:extLst>
          </p:cNvPr>
          <p:cNvSpPr txBox="1"/>
          <p:nvPr/>
        </p:nvSpPr>
        <p:spPr>
          <a:xfrm>
            <a:off x="7264400" y="6096000"/>
            <a:ext cx="6525560" cy="3416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030">
              <a:spcBef>
                <a:spcPts val="115"/>
              </a:spcBef>
              <a:buSzPct val="95833"/>
              <a:tabLst>
                <a:tab pos="153035" algn="l"/>
              </a:tabLst>
            </a:pPr>
            <a:r>
              <a:rPr lang="ru-RU" sz="2500" b="1" dirty="0">
                <a:solidFill>
                  <a:srgbClr val="001F5F"/>
                </a:solidFill>
                <a:latin typeface="Arial Narrow"/>
                <a:ea typeface="+mj-ea"/>
              </a:rPr>
              <a:t>Онлайн-образование в НИУ ВШЭ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2018 год;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4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Программы профессиональной переподготовки, повышения квалификации и MBA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4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Бакалавриат</a:t>
            </a:r>
            <a:r>
              <a:rPr lang="en-US" sz="24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/</a:t>
            </a:r>
            <a:r>
              <a:rPr lang="ru-RU" sz="24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магистратура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400" spc="-5" dirty="0">
                <a:solidFill>
                  <a:srgbClr val="243956"/>
                </a:solidFill>
                <a:latin typeface="Arial Narrow" panose="020B0606020202030204" pitchFamily="34" charset="0"/>
              </a:rPr>
              <a:t>Личный кабинет сетевого партнера</a:t>
            </a:r>
          </a:p>
          <a:p>
            <a:pPr marL="355600" marR="621030" indent="-342900">
              <a:spcBef>
                <a:spcPts val="115"/>
              </a:spcBef>
              <a:buSzPct val="95833"/>
              <a:buFont typeface="Arial" panose="020B0604020202020204" pitchFamily="34" charset="0"/>
              <a:buChar char="•"/>
              <a:tabLst>
                <a:tab pos="153035" algn="l"/>
              </a:tabLst>
            </a:pP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Более 40</a:t>
            </a:r>
            <a:r>
              <a:rPr lang="ru-RU" sz="2400" spc="-5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</a:rPr>
              <a:t>онлайн-курсов </a:t>
            </a:r>
            <a:r>
              <a:rPr lang="ru-RU" sz="2400" spc="-5" dirty="0">
                <a:solidFill>
                  <a:srgbClr val="001F5F"/>
                </a:solidFill>
                <a:latin typeface="Arial Narrow"/>
              </a:rPr>
              <a:t>для сетевого </a:t>
            </a:r>
            <a:r>
              <a:rPr lang="ru-RU" sz="2400" spc="-5" dirty="0" smtClean="0">
                <a:solidFill>
                  <a:srgbClr val="001F5F"/>
                </a:solidFill>
                <a:latin typeface="Arial Narrow"/>
              </a:rPr>
              <a:t>взаимодействия</a:t>
            </a:r>
            <a:endParaRPr lang="ru-RU" sz="2400" spc="-5" dirty="0">
              <a:solidFill>
                <a:srgbClr val="001F5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417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СПИСОК КУРСОВ НА 2 СЕМЕСТР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631659"/>
            <a:ext cx="11506200" cy="6986528"/>
          </a:xfrm>
        </p:spPr>
        <p:txBody>
          <a:bodyPr/>
          <a:lstStyle/>
          <a:p>
            <a:r>
              <a:rPr lang="ru-RU" sz="2800" dirty="0"/>
              <a:t>114 курсов НИУ ВШЭ </a:t>
            </a:r>
            <a:r>
              <a:rPr lang="ru-RU" sz="2800" b="0" dirty="0"/>
              <a:t>на платформах НПОО, Онлайн-образование в НИУ </a:t>
            </a:r>
            <a:r>
              <a:rPr lang="ru-RU" sz="2800" b="0" dirty="0" smtClean="0"/>
              <a:t>ВШЭ - по </a:t>
            </a:r>
            <a:r>
              <a:rPr lang="ru-RU" sz="2800" dirty="0">
                <a:hlinkClick r:id="rId2"/>
              </a:rPr>
              <a:t>ссылке</a:t>
            </a:r>
            <a:endParaRPr lang="ru-RU" sz="2800" dirty="0"/>
          </a:p>
          <a:p>
            <a:r>
              <a:rPr lang="ru-RU" sz="2800" dirty="0"/>
              <a:t>Новые курсы</a:t>
            </a:r>
            <a:r>
              <a:rPr lang="ru-RU" sz="2800" b="0" dirty="0"/>
              <a:t>,  такие как:</a:t>
            </a:r>
          </a:p>
          <a:p>
            <a:endParaRPr lang="ru-RU" sz="2800" b="0" dirty="0"/>
          </a:p>
          <a:p>
            <a:r>
              <a:rPr lang="ru-RU" sz="2800" dirty="0"/>
              <a:t>-</a:t>
            </a:r>
            <a:r>
              <a:rPr lang="ru-RU" sz="2800" i="1" dirty="0"/>
              <a:t> Российская экономика </a:t>
            </a:r>
            <a:r>
              <a:rPr lang="ru-RU" sz="2800" b="0" i="1" dirty="0"/>
              <a:t>(презентация </a:t>
            </a:r>
            <a:r>
              <a:rPr lang="ru-RU" sz="2800" b="0" i="1" dirty="0">
                <a:hlinkClick r:id="rId3"/>
              </a:rPr>
              <a:t>модульного курса Российская экономика</a:t>
            </a:r>
            <a:r>
              <a:rPr lang="ru-RU" sz="2800" b="0" i="1" dirty="0"/>
              <a:t>,</a:t>
            </a:r>
          </a:p>
          <a:p>
            <a:r>
              <a:rPr lang="ru-RU" sz="2800" b="0" i="1" dirty="0"/>
              <a:t> 5 конфигураций, запись презентации по </a:t>
            </a:r>
            <a:r>
              <a:rPr lang="ru-RU" sz="2800" b="0" i="1" dirty="0">
                <a:hlinkClick r:id="rId4"/>
              </a:rPr>
              <a:t>ссылке</a:t>
            </a:r>
            <a:r>
              <a:rPr lang="ru-RU" sz="2800" b="0" i="1" dirty="0"/>
              <a:t>)</a:t>
            </a:r>
          </a:p>
          <a:p>
            <a:endParaRPr lang="ru-RU" sz="1500" i="1" dirty="0"/>
          </a:p>
          <a:p>
            <a:r>
              <a:rPr lang="ru-RU" sz="2800" i="1" dirty="0"/>
              <a:t>-  Корпоративные информационные системы</a:t>
            </a:r>
          </a:p>
          <a:p>
            <a:pPr marL="457200" indent="-457200">
              <a:buFontTx/>
              <a:buChar char="-"/>
            </a:pPr>
            <a:endParaRPr lang="ru-RU" sz="1500" i="1" dirty="0"/>
          </a:p>
          <a:p>
            <a:r>
              <a:rPr lang="ru-RU" sz="2800" i="1" dirty="0"/>
              <a:t>-  Стратегический менеджмент</a:t>
            </a:r>
          </a:p>
          <a:p>
            <a:pPr marL="457200" indent="-457200">
              <a:buFontTx/>
              <a:buChar char="-"/>
            </a:pPr>
            <a:endParaRPr lang="ru-RU" sz="1500" i="1" dirty="0"/>
          </a:p>
          <a:p>
            <a:r>
              <a:rPr lang="ru-RU" sz="2800" i="1" dirty="0"/>
              <a:t>-  Визуальная культура</a:t>
            </a:r>
          </a:p>
          <a:p>
            <a:pPr marL="457200" indent="-457200">
              <a:buFontTx/>
              <a:buChar char="-"/>
            </a:pPr>
            <a:endParaRPr lang="ru-RU" sz="1500" i="1" dirty="0"/>
          </a:p>
          <a:p>
            <a:r>
              <a:rPr lang="ru-RU" sz="2800" i="1" dirty="0"/>
              <a:t>-  Кино и культура в XX веке: Национальные школы</a:t>
            </a:r>
          </a:p>
          <a:p>
            <a:pPr marL="457200" indent="-457200">
              <a:buFontTx/>
              <a:buChar char="-"/>
            </a:pPr>
            <a:endParaRPr lang="ru-RU" sz="1500" i="1" dirty="0"/>
          </a:p>
          <a:p>
            <a:r>
              <a:rPr lang="ru-RU" sz="2800" i="1" dirty="0"/>
              <a:t>- Театр и театральность в современной культуре</a:t>
            </a:r>
          </a:p>
          <a:p>
            <a:pPr marL="457200" indent="-457200">
              <a:buFontTx/>
              <a:buChar char="-"/>
            </a:pPr>
            <a:endParaRPr lang="ru-RU" sz="1500" i="1" dirty="0"/>
          </a:p>
          <a:p>
            <a:r>
              <a:rPr lang="ru-RU" sz="2800" i="1" dirty="0"/>
              <a:t>- </a:t>
            </a:r>
            <a:r>
              <a:rPr lang="ru-RU" sz="2800" i="1" dirty="0" smtClean="0"/>
              <a:t>Основы </a:t>
            </a:r>
            <a:r>
              <a:rPr lang="ru-RU" sz="2800" i="1" dirty="0"/>
              <a:t>машинного обучения</a:t>
            </a:r>
            <a:endParaRPr lang="ru-RU" sz="3000" i="1" dirty="0"/>
          </a:p>
          <a:p>
            <a:endParaRPr lang="ru-RU" sz="2800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8991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587" y="1561592"/>
            <a:ext cx="1143889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3800" dirty="0"/>
              <a:t>ОНЛАЙН-КУРС НИУ ВШЭ </a:t>
            </a:r>
            <a:r>
              <a:rPr lang="ru-RU" sz="3800" dirty="0" smtClean="0"/>
              <a:t>НА </a:t>
            </a:r>
            <a:r>
              <a:rPr lang="ru-RU" sz="3800" dirty="0"/>
              <a:t>ПЛАТФОРМАХ </a:t>
            </a:r>
            <a:endParaRPr sz="3800" dirty="0"/>
          </a:p>
        </p:txBody>
      </p:sp>
      <p:sp>
        <p:nvSpPr>
          <p:cNvPr id="6" name="object 6"/>
          <p:cNvSpPr txBox="1"/>
          <p:nvPr/>
        </p:nvSpPr>
        <p:spPr>
          <a:xfrm>
            <a:off x="806195" y="2451291"/>
            <a:ext cx="11400283" cy="5784276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Онлайн-курс состоит из видеолекций и контрольных  заданий;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Раз в неделю на странице курса открываются новые темы,  доступные для изучения;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 err="1">
                <a:solidFill>
                  <a:srgbClr val="002060"/>
                </a:solidFill>
                <a:latin typeface="Arial Narrow"/>
                <a:cs typeface="Arial Narrow"/>
              </a:rPr>
              <a:t>Видеолекции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 можно просматривать в любое удобное время;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Каждая тема заканчивается выполнением контрольных заданий. Срок выполнения контрольных заданий строго ограничен. Все </a:t>
            </a:r>
            <a:r>
              <a:rPr lang="ru-RU" sz="2800" spc="-5" dirty="0" err="1">
                <a:solidFill>
                  <a:srgbClr val="002060"/>
                </a:solidFill>
                <a:latin typeface="Arial Narrow"/>
                <a:cs typeface="Arial Narrow"/>
              </a:rPr>
              <a:t>дедлайны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 – по </a:t>
            </a:r>
            <a:r>
              <a:rPr lang="ru-RU" sz="2800" i="1" u="sng" spc="-5" dirty="0">
                <a:solidFill>
                  <a:srgbClr val="002060"/>
                </a:solidFill>
                <a:latin typeface="Arial Narrow"/>
                <a:cs typeface="Arial Narrow"/>
              </a:rPr>
              <a:t>московскому</a:t>
            </a: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 времени;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>
                <a:solidFill>
                  <a:srgbClr val="002060"/>
                </a:solidFill>
                <a:latin typeface="Arial Narrow"/>
                <a:cs typeface="Arial Narrow"/>
              </a:rPr>
              <a:t>Выполнение контрольных заданий идет в зачет оценки текущего контроля;</a:t>
            </a:r>
          </a:p>
          <a:p>
            <a:pPr marL="355600" indent="-342900"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r>
              <a:rPr lang="ru-RU" sz="2800" spc="-5" dirty="0" err="1">
                <a:solidFill>
                  <a:srgbClr val="002060"/>
                </a:solidFill>
                <a:latin typeface="Arial Narrow"/>
              </a:rPr>
              <a:t>Видеолекции</a:t>
            </a:r>
            <a:r>
              <a:rPr lang="ru-RU" sz="2800" spc="-5" dirty="0">
                <a:solidFill>
                  <a:srgbClr val="002060"/>
                </a:solidFill>
                <a:latin typeface="Arial Narrow"/>
              </a:rPr>
              <a:t> НИУ ВШЭ сопровождаются презентациями, включающими: визуальные материалы, графики, схемы, фрагменты текстов и т.д.  </a:t>
            </a:r>
          </a:p>
          <a:p>
            <a:pPr marL="355600" indent="-342900">
              <a:lnSpc>
                <a:spcPct val="100000"/>
              </a:lnSpc>
              <a:spcBef>
                <a:spcPts val="1305"/>
              </a:spcBef>
              <a:buClr>
                <a:srgbClr val="243956"/>
              </a:buClr>
              <a:buSzPct val="75000"/>
              <a:buFont typeface="Arial" panose="020B0604020202020204" pitchFamily="34" charset="0"/>
              <a:buChar char="•"/>
              <a:tabLst>
                <a:tab pos="457200" algn="l"/>
                <a:tab pos="457834" algn="l"/>
              </a:tabLst>
            </a:pPr>
            <a:endParaRPr lang="ru-RU" sz="2000" spc="-5" dirty="0">
              <a:solidFill>
                <a:srgbClr val="00206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22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ВЫБОР КУРСОВ НА ПЛАТФОРМАХ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438400"/>
            <a:ext cx="11506200" cy="6894195"/>
          </a:xfrm>
        </p:spPr>
        <p:txBody>
          <a:bodyPr/>
          <a:lstStyle/>
          <a:p>
            <a:r>
              <a:rPr lang="ru-RU" sz="2800" b="0" kern="1200" spc="-5" dirty="0"/>
              <a:t>В рамках демо-версии вам доступны все основные разделы курса и лекционные материалы, кроме оценочных заданий.</a:t>
            </a:r>
          </a:p>
          <a:p>
            <a:endParaRPr lang="ru-RU" sz="2800" kern="1200" spc="-5" dirty="0"/>
          </a:p>
          <a:p>
            <a:r>
              <a:rPr lang="ru-RU" sz="2800" kern="1200" spc="-5" dirty="0"/>
              <a:t>НПОО</a:t>
            </a:r>
          </a:p>
          <a:p>
            <a:r>
              <a:rPr lang="ru-RU" sz="2800" b="0" kern="1200" spc="-5" dirty="0"/>
              <a:t>- зарегистрироваться на платформе НПОО;</a:t>
            </a:r>
          </a:p>
          <a:p>
            <a:r>
              <a:rPr lang="ru-RU" sz="2800" b="0" kern="1200" spc="-5" dirty="0"/>
              <a:t>- подтвердить регистрацию;</a:t>
            </a:r>
          </a:p>
          <a:p>
            <a:r>
              <a:rPr lang="ru-RU" sz="2800" b="0" kern="1200" spc="-5" dirty="0"/>
              <a:t>- заполнить заявку по </a:t>
            </a:r>
            <a:r>
              <a:rPr lang="ru-RU" sz="2800" b="0" kern="1200" spc="-5" dirty="0" smtClean="0"/>
              <a:t>ссылке (</a:t>
            </a:r>
            <a:r>
              <a:rPr lang="ru-RU" sz="2800" b="0" kern="1200" spc="-5" dirty="0" smtClean="0">
                <a:hlinkClick r:id="rId2"/>
              </a:rPr>
              <a:t>информация</a:t>
            </a:r>
            <a:r>
              <a:rPr lang="ru-RU" sz="2800" b="0" kern="1200" spc="-5" dirty="0" smtClean="0"/>
              <a:t>)</a:t>
            </a:r>
            <a:endParaRPr lang="ru-RU" sz="2800" b="0" kern="1200" spc="-5" dirty="0"/>
          </a:p>
          <a:p>
            <a:endParaRPr lang="ru-RU" sz="2800" b="0" kern="1200" spc="-5" dirty="0"/>
          </a:p>
          <a:p>
            <a:endParaRPr lang="ru-RU" sz="2800" b="0" kern="1200" spc="-5" dirty="0"/>
          </a:p>
          <a:p>
            <a:r>
              <a:rPr lang="ru-RU" sz="2800" kern="1200" spc="-5" dirty="0"/>
              <a:t>Онлайн-образование  в НИУ ВШЭ</a:t>
            </a:r>
          </a:p>
          <a:p>
            <a:r>
              <a:rPr lang="ru-RU" sz="2800" b="0" kern="1200" spc="-5" dirty="0"/>
              <a:t>через </a:t>
            </a:r>
            <a:r>
              <a:rPr lang="ru-RU" sz="2800" b="0" kern="1200" spc="-5" dirty="0" smtClean="0"/>
              <a:t>Личный кабинет сетевого</a:t>
            </a:r>
          </a:p>
          <a:p>
            <a:r>
              <a:rPr lang="ru-RU" sz="2800" b="0" kern="1200" spc="-5" dirty="0" smtClean="0"/>
              <a:t>партнёра</a:t>
            </a:r>
            <a:endParaRPr lang="ru-RU" sz="2800" b="0" kern="1200" spc="-5" dirty="0"/>
          </a:p>
          <a:p>
            <a:r>
              <a:rPr lang="ru-RU" sz="2800" b="0" kern="1200" spc="-5" dirty="0"/>
              <a:t> - подключение к </a:t>
            </a:r>
            <a:r>
              <a:rPr lang="ru-RU" sz="2800" b="0" kern="1200" spc="-5" dirty="0" err="1"/>
              <a:t>демо</a:t>
            </a:r>
            <a:r>
              <a:rPr lang="ru-RU" sz="2800" b="0" kern="1200" spc="-5" dirty="0"/>
              <a:t>-версиям </a:t>
            </a:r>
          </a:p>
          <a:p>
            <a:r>
              <a:rPr lang="ru-RU" sz="2800" b="0" kern="1200" spc="-5" dirty="0"/>
              <a:t>    курсов по </a:t>
            </a:r>
            <a:r>
              <a:rPr lang="ru-RU" sz="2800" b="0" kern="1200" spc="-5" dirty="0" smtClean="0"/>
              <a:t>запросу на </a:t>
            </a:r>
            <a:endParaRPr lang="en-US" sz="2800" b="0" kern="1200" spc="-5" dirty="0" smtClean="0"/>
          </a:p>
          <a:p>
            <a:r>
              <a:rPr lang="en-US" sz="2800" b="0" kern="1200" spc="-5" dirty="0"/>
              <a:t> </a:t>
            </a:r>
            <a:r>
              <a:rPr lang="en-US" sz="2800" b="0" kern="1200" spc="-5" dirty="0" smtClean="0"/>
              <a:t>   uninet@hse.ru</a:t>
            </a:r>
            <a:endParaRPr lang="ru-RU" sz="2800" b="0" kern="1200" spc="-5" dirty="0"/>
          </a:p>
          <a:p>
            <a:endParaRPr lang="ru-RU" sz="2800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00AA6F2-7DD8-46AE-9044-199E0E7AA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4630057"/>
            <a:ext cx="6502400" cy="51054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414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ЗАКЛЮЧЕНИЕ СЕТЕВОГО ДОГОВОРА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631659"/>
            <a:ext cx="11723878" cy="51706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kern="1200" spc="-5" dirty="0" smtClean="0"/>
              <a:t>Выбор </a:t>
            </a:r>
            <a:r>
              <a:rPr lang="ru-RU" sz="2800" b="0" kern="1200" spc="-5" dirty="0"/>
              <a:t>и экспертиза курсов на соответствие результатам обучения (описание курсов, демо-версии, экспертиза курсов НИУ ВШЭ, размещенных на ресурсе «одного окна»)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Вебинары и консультации (возможность заказать индивидуальную консультацию под запрос)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Консультации по правовым и финансовым вопросам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Согласование графика образовательного </a:t>
            </a:r>
            <a:r>
              <a:rPr lang="ru-RU" sz="2800" b="0" kern="1200" spc="-5" dirty="0" smtClean="0"/>
              <a:t>процесса, индивидуальные сроки обучения и сессии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kern="1200" spc="-5" dirty="0" smtClean="0"/>
              <a:t>Организация двух пересдач</a:t>
            </a:r>
            <a:endParaRPr lang="ru-RU" sz="2800" b="0" kern="1200" spc="-5" dirty="0"/>
          </a:p>
          <a:p>
            <a:pPr marL="457200" indent="-457200">
              <a:buFontTx/>
              <a:buChar char="-"/>
            </a:pPr>
            <a:endParaRPr lang="ru-RU" sz="2800" b="0" i="1" kern="1200" spc="-5" dirty="0"/>
          </a:p>
          <a:p>
            <a:endParaRPr lang="ru-RU" sz="2800" b="0" kern="1200" spc="-5" dirty="0"/>
          </a:p>
          <a:p>
            <a:endParaRPr lang="ru-RU" sz="2800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1417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ОБУЧЕНИЕ СТУДЕНТОВ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438400"/>
            <a:ext cx="11506200" cy="7325082"/>
          </a:xfrm>
        </p:spPr>
        <p:txBody>
          <a:bodyPr/>
          <a:lstStyle/>
          <a:p>
            <a:r>
              <a:rPr lang="ru-RU" sz="2800" b="0" kern="1200" spc="-5" dirty="0"/>
              <a:t>Во время прохождения курса </a:t>
            </a:r>
            <a:r>
              <a:rPr lang="ru-RU" sz="2800" b="0" kern="1200" spc="-5" dirty="0" smtClean="0"/>
              <a:t>студенты </a:t>
            </a:r>
            <a:r>
              <a:rPr lang="ru-RU" sz="2800" b="0" kern="1200" spc="-5" dirty="0"/>
              <a:t>получают регулярные информационные рассылки от преподавателей и ассистентов, сотрудников Дирекции по онлайн-обучению НИУ ВШЭ</a:t>
            </a:r>
          </a:p>
          <a:p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приветственная рассылка студентам (с описанием всех процессов подключения, обучения);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приглашение на платформу (для активации аккаунта)</a:t>
            </a:r>
            <a:r>
              <a:rPr lang="en-US" sz="2800" b="0" kern="1200" spc="-5" dirty="0"/>
              <a:t>/ </a:t>
            </a:r>
            <a:r>
              <a:rPr lang="ru-RU" sz="2800" b="0" kern="1200" spc="-5" dirty="0"/>
              <a:t>запись студентов </a:t>
            </a:r>
            <a:r>
              <a:rPr lang="ru-RU" sz="2800" b="0" kern="1200" spc="-5" dirty="0" smtClean="0"/>
              <a:t>списком</a:t>
            </a:r>
            <a:r>
              <a:rPr lang="ru-RU" sz="2800" b="0" kern="1200" spc="-5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подключение к курсам;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рассылки о новых неделях/темах курса (информация об открытии новых материалов и проведении контрольных мероприятий);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экзамен (требования и порядок прохождения, даты и продолжительность</a:t>
            </a:r>
            <a:r>
              <a:rPr lang="ru-RU" sz="2800" b="0" kern="1200" spc="-5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 smtClean="0"/>
              <a:t>сертификаты</a:t>
            </a:r>
            <a:endParaRPr lang="ru-RU" sz="2800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1958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89D7FC-BBFF-4B76-8906-1C7B474A8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7" y="1658188"/>
            <a:ext cx="12090145" cy="584775"/>
          </a:xfrm>
        </p:spPr>
        <p:txBody>
          <a:bodyPr/>
          <a:lstStyle/>
          <a:p>
            <a:pPr marL="12700">
              <a:spcBef>
                <a:spcPts val="100"/>
              </a:spcBef>
            </a:pPr>
            <a:r>
              <a:rPr lang="ru-RU" sz="3800" dirty="0"/>
              <a:t>ВЕБИНАРЫ, КОНСУЛЬТАЦИИ ДЛЯ СТУДЕНТОВ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572CEDD-C081-49D1-8790-227DC936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2590800"/>
            <a:ext cx="11506200" cy="42473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по процессам обучения;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ответы на вопросы;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консультации ассистентов;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инструкции (письменные, видео);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kern="1200" spc="-5" dirty="0"/>
              <a:t>почта для студентов </a:t>
            </a:r>
            <a:r>
              <a:rPr lang="en-US" sz="2800" b="0" kern="1200" spc="-5" dirty="0"/>
              <a:t>uninet@hse.ru</a:t>
            </a:r>
            <a:endParaRPr lang="ru-RU" sz="2800" b="0" kern="1200" spc="-5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kern="1200" spc="-5" dirty="0"/>
          </a:p>
        </p:txBody>
      </p:sp>
      <p:sp>
        <p:nvSpPr>
          <p:cNvPr id="4" name="object 3"/>
          <p:cNvSpPr/>
          <p:nvPr/>
        </p:nvSpPr>
        <p:spPr>
          <a:xfrm>
            <a:off x="806195" y="417576"/>
            <a:ext cx="851916" cy="851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6"/>
          <p:cNvSpPr txBox="1"/>
          <p:nvPr/>
        </p:nvSpPr>
        <p:spPr>
          <a:xfrm>
            <a:off x="9486138" y="698372"/>
            <a:ext cx="272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Дирекция по</a:t>
            </a:r>
            <a:r>
              <a:rPr sz="1800" spc="-40" dirty="0">
                <a:solidFill>
                  <a:srgbClr val="243956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243956"/>
                </a:solidFill>
                <a:latin typeface="Arial Narrow"/>
                <a:cs typeface="Arial Narrow"/>
              </a:rPr>
              <a:t>онлайн-обучению</a:t>
            </a:r>
            <a:endParaRPr sz="18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971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831</Words>
  <Application>Microsoft Office PowerPoint</Application>
  <PresentationFormat>Произвольный</PresentationFormat>
  <Paragraphs>169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Лист</vt:lpstr>
      <vt:lpstr>Сетевое взаимодействие во 2 семестре 2019 – 2020 учебного года</vt:lpstr>
      <vt:lpstr>КРАТКАЯ СХЕМА СЕТЕВОГО ВЗАИМОДЕЙСТВИЯ</vt:lpstr>
      <vt:lpstr>Национальная платформа  открытого образования</vt:lpstr>
      <vt:lpstr>СПИСОК КУРСОВ НА 2 СЕМЕСТР</vt:lpstr>
      <vt:lpstr>ОНЛАЙН-КУРС НИУ ВШЭ НА ПЛАТФОРМАХ </vt:lpstr>
      <vt:lpstr>ВЫБОР КУРСОВ НА ПЛАТФОРМАХ</vt:lpstr>
      <vt:lpstr>ЗАКЛЮЧЕНИЕ СЕТЕВОГО ДОГОВОРА</vt:lpstr>
      <vt:lpstr>ОБУЧЕНИЕ СТУДЕНТОВ</vt:lpstr>
      <vt:lpstr>ВЕБИНАРЫ, КОНСУЛЬТАЦИИ ДЛЯ СТУДЕНТОВ</vt:lpstr>
      <vt:lpstr>МОНИТОРИНГ ТЕКУЩЕЙ УСПЕВАЕМОСТИ. НПОО</vt:lpstr>
      <vt:lpstr>МОНИТОРИНГ ТЕКУЩЕЙ УСПЕВАЕМОСТИ.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ЛИЧНЫЙ КАБИНЕТ СЕТЕВОГО ПАРТНЕРА  на платформе ОНЛАЙН-ОБРАЗОВАНИЕ В НИУ ВШЭ</vt:lpstr>
      <vt:lpstr>ОБЯЗАТЕЛЬСТВА </vt:lpstr>
      <vt:lpstr>ОБРАЗОВАТЕЛЬНЫЕ МЕРОПРИЯТИЯ НИУ ВШЭ</vt:lpstr>
      <vt:lpstr> ССЫЛКИ,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Windows</cp:lastModifiedBy>
  <cp:revision>159</cp:revision>
  <cp:lastPrinted>2018-08-28T18:32:11Z</cp:lastPrinted>
  <dcterms:created xsi:type="dcterms:W3CDTF">2018-06-04T10:29:31Z</dcterms:created>
  <dcterms:modified xsi:type="dcterms:W3CDTF">2020-01-17T12:45:06Z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2018-06-04T00:00:00Z</vt:filetime>
  </property>
</Properties>
</file>